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7" r:id="rId3"/>
    <p:sldId id="258" r:id="rId4"/>
    <p:sldId id="259" r:id="rId5"/>
    <p:sldId id="260" r:id="rId6"/>
    <p:sldId id="261" r:id="rId7"/>
    <p:sldId id="264" r:id="rId8"/>
    <p:sldId id="265" r:id="rId9"/>
    <p:sldId id="262" r:id="rId10"/>
    <p:sldId id="266" r:id="rId11"/>
    <p:sldId id="263" r:id="rId12"/>
    <p:sldId id="267" r:id="rId13"/>
    <p:sldId id="268" r:id="rId14"/>
    <p:sldId id="273" r:id="rId15"/>
    <p:sldId id="274" r:id="rId16"/>
    <p:sldId id="275" r:id="rId17"/>
    <p:sldId id="269" r:id="rId18"/>
    <p:sldId id="276" r:id="rId19"/>
    <p:sldId id="270" r:id="rId20"/>
    <p:sldId id="277" r:id="rId21"/>
    <p:sldId id="278" r:id="rId22"/>
    <p:sldId id="271" r:id="rId23"/>
    <p:sldId id="279" r:id="rId24"/>
    <p:sldId id="272" r:id="rId2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4C21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9C335920-48AA-4ED3-9B76-BA8600102892}" type="datetimeFigureOut">
              <a:rPr lang="en-US" smtClean="0"/>
              <a:pPr/>
              <a:t>11/18/2008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061F2F4-61EE-4DD1-B4C2-0CB931B481E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AB0C9B4-07A8-468D-B186-BFCB3A46F5D7}" type="datetimeFigureOut">
              <a:rPr lang="en-US"/>
              <a:pPr>
                <a:defRPr/>
              </a:pPr>
              <a:t>11/18/2008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0E37005-4CD5-4A59-84C6-EA0F0C30FFB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8ED81C-65FA-4519-9A17-697B25B3DB92}" type="datetimeFigureOut">
              <a:rPr lang="en-US"/>
              <a:pPr>
                <a:defRPr/>
              </a:pPr>
              <a:t>11/18/2008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1B2F70-C3EB-4112-9F37-8B1CB5E1F3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AE71E9-345D-4185-9DF8-4BD6E06DC667}" type="datetimeFigureOut">
              <a:rPr lang="en-US"/>
              <a:pPr>
                <a:defRPr/>
              </a:pPr>
              <a:t>11/18/2008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312959-A1F7-44BA-95D8-191AD56ACC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32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32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r>
              <a:rPr lang="en-US"/>
              <a:t>Kendall/Hunt Publishing Company</a:t>
            </a:r>
            <a:endParaRPr lang="en-US" b="0"/>
          </a:p>
        </p:txBody>
      </p:sp>
      <p:sp>
        <p:nvSpPr>
          <p:cNvPr id="7" name="Slide Number Placeholder 6"/>
          <p:cNvSpPr>
            <a:spLocks noGrp="1"/>
          </p:cNvSpPr>
          <p:nvPr>
            <p:ph type="sldNum" sz="quarter" idx="11"/>
          </p:nvPr>
        </p:nvSpPr>
        <p:spPr>
          <a:xfrm>
            <a:off x="7162800" y="6400800"/>
            <a:ext cx="1905000" cy="457200"/>
          </a:xfrm>
        </p:spPr>
        <p:txBody>
          <a:bodyPr/>
          <a:lstStyle>
            <a:lvl1pPr>
              <a:defRPr/>
            </a:lvl1pPr>
          </a:lstStyle>
          <a:p>
            <a:fld id="{457E8589-45F7-4034-9FC4-792BDD134039}" type="slidenum">
              <a:rPr lang="en-US"/>
              <a:pPr/>
              <a:t>‹#›</a:t>
            </a:fld>
            <a:endParaRPr lang="en-US" b="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88" y="3349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206692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3250" y="20669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3250" y="420052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r>
              <a:rPr lang="en-US"/>
              <a:t>Kendall/Hunt Publishing Company</a:t>
            </a:r>
            <a:endParaRPr lang="en-US" b="0"/>
          </a:p>
        </p:txBody>
      </p:sp>
      <p:sp>
        <p:nvSpPr>
          <p:cNvPr id="7" name="Slide Number Placeholder 6"/>
          <p:cNvSpPr>
            <a:spLocks noGrp="1"/>
          </p:cNvSpPr>
          <p:nvPr>
            <p:ph type="sldNum" sz="quarter" idx="11"/>
          </p:nvPr>
        </p:nvSpPr>
        <p:spPr>
          <a:xfrm>
            <a:off x="7162800" y="6400800"/>
            <a:ext cx="1905000" cy="457200"/>
          </a:xfrm>
        </p:spPr>
        <p:txBody>
          <a:bodyPr/>
          <a:lstStyle>
            <a:lvl1pPr>
              <a:defRPr/>
            </a:lvl1pPr>
          </a:lstStyle>
          <a:p>
            <a:fld id="{362A26EA-C57B-473F-AD4F-80A78077A892}" type="slidenum">
              <a:rPr lang="en-US"/>
              <a:pPr/>
              <a:t>‹#›</a:t>
            </a:fld>
            <a:endParaRPr lang="en-US" b="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292EB1-7B81-4278-AC95-F7A2B2088DD7}" type="datetimeFigureOut">
              <a:rPr lang="en-US"/>
              <a:pPr>
                <a:defRPr/>
              </a:pPr>
              <a:t>11/18/2008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A642BA-1F04-4830-BF0D-A4F2031FFC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A9BE72-6538-49DE-8A23-62F7B7B481AA}" type="datetimeFigureOut">
              <a:rPr lang="en-US"/>
              <a:pPr>
                <a:defRPr/>
              </a:pPr>
              <a:t>11/18/2008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B8D848-B061-462A-B70E-E04B1EB596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80B2909-72D9-4A8E-8C02-C03B9DAFE437}" type="datetimeFigureOut">
              <a:rPr lang="en-US"/>
              <a:pPr>
                <a:defRPr/>
              </a:pPr>
              <a:t>11/18/2008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223304-DFF0-4A7F-A013-02EC11F250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802DB67-D46A-4D79-B6DA-FF9C0EFDF375}" type="datetimeFigureOut">
              <a:rPr lang="en-US"/>
              <a:pPr>
                <a:defRPr/>
              </a:pPr>
              <a:t>11/18/2008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0BC197E-5A8B-4004-A8EB-3D56E007AA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007B11E-CA3B-474A-A78C-CAC3EEB019FD}" type="datetimeFigureOut">
              <a:rPr lang="en-US"/>
              <a:pPr>
                <a:defRPr/>
              </a:pPr>
              <a:t>11/18/2008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BE5F31A-C75E-41BD-91C3-37FB8852ED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C67FACC-7018-457C-BC24-C71A6D937D88}" type="datetimeFigureOut">
              <a:rPr lang="en-US"/>
              <a:pPr>
                <a:defRPr/>
              </a:pPr>
              <a:t>11/18/2008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A30F519-436A-4D98-8212-ED3BECFDBC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D066B62-2EAB-4DAF-9754-2CAC65415FC9}" type="datetimeFigureOut">
              <a:rPr lang="en-US"/>
              <a:pPr>
                <a:defRPr/>
              </a:pPr>
              <a:t>11/18/2008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ACD7A8E-2096-43E8-B76B-59430F56A1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27E5B6C-F31E-4B6E-9241-D6BF41C743BE}" type="datetimeFigureOut">
              <a:rPr lang="en-US"/>
              <a:pPr>
                <a:defRPr/>
              </a:pPr>
              <a:t>11/18/2008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616197D-A1DE-4BDF-923B-8FEC224D00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6A72928-823D-465C-8459-02434E0B2CB9}" type="datetimeFigureOut">
              <a:rPr lang="en-US"/>
              <a:pPr>
                <a:defRPr/>
              </a:pPr>
              <a:t>11/18/2008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A88A4962-6194-41A9-AE01-994BA8CB0166}"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5" r:id="rId4"/>
    <p:sldLayoutId id="2147483694" r:id="rId5"/>
    <p:sldLayoutId id="2147483693" r:id="rId6"/>
    <p:sldLayoutId id="2147483692" r:id="rId7"/>
    <p:sldLayoutId id="2147483691" r:id="rId8"/>
    <p:sldLayoutId id="2147483699" r:id="rId9"/>
    <p:sldLayoutId id="2147483690" r:id="rId10"/>
    <p:sldLayoutId id="2147483689" r:id="rId11"/>
    <p:sldLayoutId id="2147483700" r:id="rId12"/>
    <p:sldLayoutId id="2147483701"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op.armorforensics.com/mm5/graphics/00000002/white.jpg"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371600"/>
            <a:ext cx="5184648" cy="1828800"/>
          </a:xfrm>
        </p:spPr>
        <p:txBody>
          <a:bodyPr/>
          <a:lstStyle/>
          <a:p>
            <a:pPr eaLnBrk="1" fontAlgn="auto" hangingPunct="1">
              <a:spcAft>
                <a:spcPts val="0"/>
              </a:spcAft>
              <a:defRPr/>
            </a:pPr>
            <a:r>
              <a:rPr lang="en-US" dirty="0" smtClean="0"/>
              <a:t>Developing Fingerprints</a:t>
            </a: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endParaRPr lang="en-US" dirty="0" smtClean="0"/>
          </a:p>
        </p:txBody>
      </p:sp>
      <p:pic>
        <p:nvPicPr>
          <p:cNvPr id="5124" name="Picture 2" descr="http://www.evidentcrimescene.com/cata/latent/fiberbrush.jpg"/>
          <p:cNvPicPr>
            <a:picLocks noChangeAspect="1" noChangeArrowheads="1"/>
          </p:cNvPicPr>
          <p:nvPr/>
        </p:nvPicPr>
        <p:blipFill>
          <a:blip r:embed="rId2"/>
          <a:srcRect/>
          <a:stretch>
            <a:fillRect/>
          </a:stretch>
        </p:blipFill>
        <p:spPr bwMode="auto">
          <a:xfrm>
            <a:off x="838200" y="457200"/>
            <a:ext cx="3433763" cy="3276600"/>
          </a:xfrm>
          <a:prstGeom prst="rect">
            <a:avLst/>
          </a:prstGeom>
          <a:noFill/>
          <a:ln w="9525">
            <a:noFill/>
            <a:miter lim="800000"/>
            <a:headEnd/>
            <a:tailEnd/>
          </a:ln>
        </p:spPr>
      </p:pic>
      <p:pic>
        <p:nvPicPr>
          <p:cNvPr id="5125" name="Picture 4" descr="http://www.audit.vic.gov.au/reports_par/agp11206-3.jpg"/>
          <p:cNvPicPr>
            <a:picLocks noChangeAspect="1" noChangeArrowheads="1"/>
          </p:cNvPicPr>
          <p:nvPr/>
        </p:nvPicPr>
        <p:blipFill>
          <a:blip r:embed="rId3"/>
          <a:srcRect/>
          <a:stretch>
            <a:fillRect/>
          </a:stretch>
        </p:blipFill>
        <p:spPr bwMode="auto">
          <a:xfrm>
            <a:off x="3657600" y="3352800"/>
            <a:ext cx="4572000" cy="3032125"/>
          </a:xfrm>
          <a:prstGeom prst="rect">
            <a:avLst/>
          </a:prstGeom>
          <a:noFill/>
          <a:ln w="9525">
            <a:noFill/>
            <a:miter lim="800000"/>
            <a:headEnd/>
            <a:tailEnd/>
          </a:ln>
        </p:spPr>
      </p:pic>
      <p:pic>
        <p:nvPicPr>
          <p:cNvPr id="7" name="Picture 5"/>
          <p:cNvPicPr>
            <a:picLocks noChangeAspect="1" noChangeArrowheads="1"/>
          </p:cNvPicPr>
          <p:nvPr/>
        </p:nvPicPr>
        <p:blipFill>
          <a:blip r:embed="rId4"/>
          <a:srcRect/>
          <a:stretch>
            <a:fillRect/>
          </a:stretch>
        </p:blipFill>
        <p:spPr bwMode="auto">
          <a:xfrm>
            <a:off x="685800" y="3657600"/>
            <a:ext cx="2608130" cy="2876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Then…</a:t>
            </a:r>
          </a:p>
        </p:txBody>
      </p:sp>
      <p:sp>
        <p:nvSpPr>
          <p:cNvPr id="14339" name="Content Placeholder 2"/>
          <p:cNvSpPr>
            <a:spLocks noGrp="1"/>
          </p:cNvSpPr>
          <p:nvPr>
            <p:ph idx="1"/>
          </p:nvPr>
        </p:nvSpPr>
        <p:spPr/>
        <p:txBody>
          <a:bodyPr/>
          <a:lstStyle/>
          <a:p>
            <a:pPr eaLnBrk="1" hangingPunct="1"/>
            <a:r>
              <a:rPr lang="en-US" b="1" dirty="0" smtClean="0">
                <a:solidFill>
                  <a:srgbClr val="FF0000"/>
                </a:solidFill>
                <a:effectLst>
                  <a:outerShdw blurRad="38100" dist="38100" dir="2700000" algn="tl">
                    <a:srgbClr val="000000">
                      <a:alpha val="43137"/>
                    </a:srgbClr>
                  </a:outerShdw>
                </a:effectLst>
              </a:rPr>
              <a:t>Lift the prints using tape</a:t>
            </a:r>
          </a:p>
          <a:p>
            <a:pPr eaLnBrk="1" hangingPunct="1"/>
            <a:r>
              <a:rPr lang="en-US" b="1" dirty="0" smtClean="0">
                <a:solidFill>
                  <a:srgbClr val="FF0000"/>
                </a:solidFill>
                <a:effectLst>
                  <a:outerShdw blurRad="38100" dist="38100" dir="2700000" algn="tl">
                    <a:srgbClr val="000000">
                      <a:alpha val="43137"/>
                    </a:srgbClr>
                  </a:outerShdw>
                </a:effectLst>
              </a:rPr>
              <a:t>Apply to an appropriate backing</a:t>
            </a:r>
          </a:p>
        </p:txBody>
      </p:sp>
      <p:pic>
        <p:nvPicPr>
          <p:cNvPr id="14340" name="Picture 2" descr="http://www.bvda.com/images/b110_use.jpg"/>
          <p:cNvPicPr>
            <a:picLocks noChangeAspect="1" noChangeArrowheads="1"/>
          </p:cNvPicPr>
          <p:nvPr/>
        </p:nvPicPr>
        <p:blipFill>
          <a:blip r:embed="rId2"/>
          <a:srcRect/>
          <a:stretch>
            <a:fillRect/>
          </a:stretch>
        </p:blipFill>
        <p:spPr bwMode="auto">
          <a:xfrm>
            <a:off x="1828800" y="2971800"/>
            <a:ext cx="348932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If we cannot take the object or cannot lift the prints…</a:t>
            </a:r>
            <a:endParaRPr lang="en-US" b="1" dirty="0">
              <a:solidFill>
                <a:srgbClr val="FF0000"/>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p:txBody>
          <a:bodyPr/>
          <a:lstStyle/>
          <a:p>
            <a:pPr eaLnBrk="1" hangingPunct="1"/>
            <a:r>
              <a:rPr lang="en-US" smtClean="0"/>
              <a:t>The picture will be the only record of the print</a:t>
            </a:r>
          </a:p>
        </p:txBody>
      </p:sp>
      <p:pic>
        <p:nvPicPr>
          <p:cNvPr id="15364" name="Picture 2" descr="http://www.hot-screensaver.com/wp-myimages/photographer.jpg"/>
          <p:cNvPicPr>
            <a:picLocks noChangeAspect="1" noChangeArrowheads="1"/>
          </p:cNvPicPr>
          <p:nvPr/>
        </p:nvPicPr>
        <p:blipFill>
          <a:blip r:embed="rId2"/>
          <a:srcRect/>
          <a:stretch>
            <a:fillRect/>
          </a:stretch>
        </p:blipFill>
        <p:spPr bwMode="auto">
          <a:xfrm>
            <a:off x="838200" y="2438400"/>
            <a:ext cx="3200400" cy="4040188"/>
          </a:xfrm>
          <a:prstGeom prst="rect">
            <a:avLst/>
          </a:prstGeom>
          <a:noFill/>
          <a:ln w="9525">
            <a:noFill/>
            <a:miter lim="800000"/>
            <a:headEnd/>
            <a:tailEnd/>
          </a:ln>
        </p:spPr>
      </p:pic>
      <p:pic>
        <p:nvPicPr>
          <p:cNvPr id="15365" name="Picture 4" descr="http://www.we-make-money-not-art.com/xxx/fingerprint%5B1%5D.jpg"/>
          <p:cNvPicPr>
            <a:picLocks noChangeAspect="1" noChangeArrowheads="1"/>
          </p:cNvPicPr>
          <p:nvPr/>
        </p:nvPicPr>
        <p:blipFill>
          <a:blip r:embed="rId3"/>
          <a:srcRect/>
          <a:stretch>
            <a:fillRect/>
          </a:stretch>
        </p:blipFill>
        <p:spPr bwMode="auto">
          <a:xfrm>
            <a:off x="4495800" y="2514600"/>
            <a:ext cx="32385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Toronto" pitchFamily="34" charset="0"/>
              </a:rPr>
              <a:t>Developing Latent Prints</a:t>
            </a:r>
            <a:endParaRPr lang="en-US">
              <a:solidFill>
                <a:schemeClr val="bg2"/>
              </a:solidFill>
              <a:latin typeface="Toronto" pitchFamily="34" charset="0"/>
            </a:endParaRPr>
          </a:p>
        </p:txBody>
      </p:sp>
      <p:sp>
        <p:nvSpPr>
          <p:cNvPr id="21507" name="Rectangle 3"/>
          <p:cNvSpPr>
            <a:spLocks noGrp="1" noChangeArrowheads="1"/>
          </p:cNvSpPr>
          <p:nvPr>
            <p:ph type="body" idx="1"/>
          </p:nvPr>
        </p:nvSpPr>
        <p:spPr>
          <a:xfrm>
            <a:off x="304800" y="1905000"/>
            <a:ext cx="8001000" cy="4114800"/>
          </a:xfrm>
        </p:spPr>
        <p:txBody>
          <a:bodyPr/>
          <a:lstStyle/>
          <a:p>
            <a:pPr>
              <a:spcBef>
                <a:spcPct val="0"/>
              </a:spcBef>
              <a:buFont typeface="Wingdings" pitchFamily="2" charset="2"/>
              <a:buChar char="§"/>
            </a:pPr>
            <a:r>
              <a:rPr lang="en-US" sz="2400" dirty="0">
                <a:latin typeface="Arial" charset="0"/>
              </a:rPr>
              <a:t>Developing a print requires substances that interact with secretions that cause the print to stand out against its background. It may be necessary to attempt more than one technique, done in a particular order so as not to destroy the print.</a:t>
            </a:r>
          </a:p>
          <a:p>
            <a:pPr>
              <a:spcBef>
                <a:spcPct val="0"/>
              </a:spcBef>
              <a:buFont typeface="Wingdings" pitchFamily="2" charset="2"/>
              <a:buNone/>
            </a:pPr>
            <a:endParaRPr lang="en-US" sz="2400" dirty="0">
              <a:latin typeface="Arial" charset="0"/>
            </a:endParaRPr>
          </a:p>
          <a:p>
            <a:pPr lvl="1">
              <a:spcBef>
                <a:spcPct val="0"/>
              </a:spcBef>
              <a:spcAft>
                <a:spcPct val="20000"/>
              </a:spcAft>
              <a:buFont typeface="Wingdings" pitchFamily="2" charset="2"/>
              <a:buChar char="§"/>
            </a:pPr>
            <a:r>
              <a:rPr lang="en-US" sz="2000" b="1" dirty="0">
                <a:solidFill>
                  <a:schemeClr val="tx1"/>
                </a:solidFill>
                <a:latin typeface="Arial" charset="0"/>
              </a:rPr>
              <a:t>Powders</a:t>
            </a:r>
            <a:r>
              <a:rPr lang="en-US" sz="2000" dirty="0">
                <a:solidFill>
                  <a:schemeClr val="tx1"/>
                </a:solidFill>
                <a:latin typeface="Arial" charset="0"/>
                <a:cs typeface="Arial" charset="0"/>
              </a:rPr>
              <a:t>—</a:t>
            </a:r>
            <a:r>
              <a:rPr lang="en-US" sz="2000" dirty="0">
                <a:solidFill>
                  <a:schemeClr val="tx1"/>
                </a:solidFill>
                <a:latin typeface="Arial" charset="0"/>
              </a:rPr>
              <a:t>adhere to both water and fatty deposits. Choose a color to contrast the background. </a:t>
            </a:r>
          </a:p>
          <a:p>
            <a:pPr lvl="1">
              <a:spcBef>
                <a:spcPct val="0"/>
              </a:spcBef>
              <a:spcAft>
                <a:spcPct val="20000"/>
              </a:spcAft>
              <a:buFont typeface="Wingdings" pitchFamily="2" charset="2"/>
              <a:buChar char="§"/>
            </a:pPr>
            <a:r>
              <a:rPr lang="en-US" sz="2000" b="1" dirty="0">
                <a:solidFill>
                  <a:schemeClr val="tx1"/>
                </a:solidFill>
                <a:latin typeface="Arial" charset="0"/>
              </a:rPr>
              <a:t>Iodine</a:t>
            </a:r>
            <a:r>
              <a:rPr lang="en-US" sz="2000" dirty="0">
                <a:solidFill>
                  <a:schemeClr val="tx1"/>
                </a:solidFill>
                <a:latin typeface="Arial" charset="0"/>
                <a:cs typeface="Arial" charset="0"/>
              </a:rPr>
              <a:t>—</a:t>
            </a:r>
            <a:r>
              <a:rPr lang="en-US" sz="2000" dirty="0">
                <a:solidFill>
                  <a:schemeClr val="tx1"/>
                </a:solidFill>
                <a:latin typeface="Arial" charset="0"/>
              </a:rPr>
              <a:t>fumes react with oils and fats to produce a temporary yellow brown reaction.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Toronto" pitchFamily="34" charset="0"/>
              </a:rPr>
              <a:t>Developing Latent Prints</a:t>
            </a:r>
            <a:endParaRPr lang="en-US">
              <a:solidFill>
                <a:schemeClr val="bg2"/>
              </a:solidFill>
              <a:latin typeface="Toronto" pitchFamily="34" charset="0"/>
            </a:endParaRPr>
          </a:p>
        </p:txBody>
      </p:sp>
      <p:sp>
        <p:nvSpPr>
          <p:cNvPr id="22531" name="Rectangle 3"/>
          <p:cNvSpPr>
            <a:spLocks noGrp="1" noChangeArrowheads="1"/>
          </p:cNvSpPr>
          <p:nvPr>
            <p:ph type="body" idx="1"/>
          </p:nvPr>
        </p:nvSpPr>
        <p:spPr>
          <a:xfrm>
            <a:off x="0" y="2057400"/>
            <a:ext cx="8763000" cy="4114800"/>
          </a:xfrm>
        </p:spPr>
        <p:txBody>
          <a:bodyPr/>
          <a:lstStyle/>
          <a:p>
            <a:pPr lvl="1">
              <a:lnSpc>
                <a:spcPct val="80000"/>
              </a:lnSpc>
              <a:buFont typeface="Wingdings" pitchFamily="2" charset="2"/>
              <a:buChar char="§"/>
            </a:pPr>
            <a:r>
              <a:rPr lang="en-US" sz="2400" b="1" dirty="0" err="1">
                <a:latin typeface="Arial" charset="0"/>
              </a:rPr>
              <a:t>Ninhydrin</a:t>
            </a:r>
            <a:r>
              <a:rPr lang="en-US" sz="2400" dirty="0">
                <a:latin typeface="Arial" charset="0"/>
                <a:cs typeface="Arial" charset="0"/>
              </a:rPr>
              <a:t>—</a:t>
            </a:r>
            <a:r>
              <a:rPr lang="en-US" sz="2400" dirty="0">
                <a:latin typeface="Arial" charset="0"/>
              </a:rPr>
              <a:t>reacts with amino acids to produce a purple color.</a:t>
            </a:r>
          </a:p>
          <a:p>
            <a:pPr lvl="1">
              <a:lnSpc>
                <a:spcPct val="80000"/>
              </a:lnSpc>
              <a:buFont typeface="Wingdings" pitchFamily="2" charset="2"/>
              <a:buChar char="§"/>
            </a:pPr>
            <a:r>
              <a:rPr lang="en-US" sz="2400" b="1" dirty="0">
                <a:latin typeface="Arial" charset="0"/>
              </a:rPr>
              <a:t>Silver nitrate</a:t>
            </a:r>
            <a:r>
              <a:rPr lang="en-US" sz="2400" dirty="0">
                <a:latin typeface="Arial" charset="0"/>
                <a:cs typeface="Arial" charset="0"/>
              </a:rPr>
              <a:t>—</a:t>
            </a:r>
            <a:r>
              <a:rPr lang="en-US" sz="2400" dirty="0">
                <a:latin typeface="Arial" charset="0"/>
              </a:rPr>
              <a:t>reacts with chloride to form silver chloride, a material which </a:t>
            </a:r>
            <a:r>
              <a:rPr lang="en-US" sz="2400">
                <a:latin typeface="Arial" charset="0"/>
              </a:rPr>
              <a:t>turns </a:t>
            </a:r>
            <a:r>
              <a:rPr lang="en-US" sz="2400" smtClean="0">
                <a:latin typeface="Arial" charset="0"/>
              </a:rPr>
              <a:t>dark </a:t>
            </a:r>
            <a:r>
              <a:rPr lang="en-US" sz="2400" dirty="0">
                <a:latin typeface="Arial" charset="0"/>
              </a:rPr>
              <a:t>when exposed to light.</a:t>
            </a:r>
          </a:p>
          <a:p>
            <a:pPr lvl="1">
              <a:lnSpc>
                <a:spcPct val="80000"/>
              </a:lnSpc>
              <a:buFont typeface="Wingdings" pitchFamily="2" charset="2"/>
              <a:buChar char="§"/>
            </a:pPr>
            <a:r>
              <a:rPr lang="en-US" sz="2400" b="1" dirty="0" err="1">
                <a:latin typeface="Arial" charset="0"/>
              </a:rPr>
              <a:t>Cyanoacrylate</a:t>
            </a:r>
            <a:r>
              <a:rPr lang="en-US" sz="2400" dirty="0">
                <a:latin typeface="Arial" charset="0"/>
                <a:cs typeface="Arial" charset="0"/>
              </a:rPr>
              <a:t>—</a:t>
            </a:r>
            <a:r>
              <a:rPr lang="en-US" sz="2400" dirty="0">
                <a:latin typeface="Arial" charset="0"/>
              </a:rPr>
              <a:t>“super glue” fumes react with water and other fingerprint constituents to form a hard, whitish deposit.</a:t>
            </a:r>
          </a:p>
          <a:p>
            <a:pPr>
              <a:lnSpc>
                <a:spcPct val="80000"/>
              </a:lnSpc>
              <a:buFont typeface="Webdings" pitchFamily="18" charset="2"/>
              <a:buNone/>
            </a:pPr>
            <a:r>
              <a:rPr lang="en-US" sz="2400" b="1" dirty="0">
                <a:latin typeface="Arial" charset="0"/>
              </a:rPr>
              <a:t>    </a:t>
            </a:r>
            <a:r>
              <a:rPr lang="en-US" sz="2400" dirty="0">
                <a:solidFill>
                  <a:schemeClr val="tx1"/>
                </a:solidFill>
                <a:latin typeface="Arial" charset="0"/>
              </a:rPr>
              <a:t>In modern labs and criminal investigations, lasers and alternative light sources are used to view latent fingerprints.  These were first used by the FBI in 1978.  Since lasers can damage the retina of the eye, special precautions must be taken. </a:t>
            </a:r>
            <a:endParaRPr lang="en-US"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28FDE44-A22E-4C82-B17A-70B1338D58CB}" type="slidenum">
              <a:rPr lang="en-US"/>
              <a:pPr/>
              <a:t>14</a:t>
            </a:fld>
            <a:endParaRPr lang="en-US"/>
          </a:p>
        </p:txBody>
      </p:sp>
      <p:sp>
        <p:nvSpPr>
          <p:cNvPr id="43010" name="Rectangle 2"/>
          <p:cNvSpPr>
            <a:spLocks noGrp="1" noChangeArrowheads="1"/>
          </p:cNvSpPr>
          <p:nvPr>
            <p:ph type="title"/>
          </p:nvPr>
        </p:nvSpPr>
        <p:spPr>
          <a:xfrm>
            <a:off x="457200" y="228600"/>
            <a:ext cx="8229600" cy="960438"/>
          </a:xfrm>
        </p:spPr>
        <p:txBody>
          <a:bodyPr/>
          <a:lstStyle/>
          <a:p>
            <a:r>
              <a:rPr lang="en-US" b="1" dirty="0">
                <a:solidFill>
                  <a:srgbClr val="FF0000"/>
                </a:solidFill>
                <a:effectLst>
                  <a:outerShdw blurRad="38100" dist="38100" dir="2700000" algn="tl">
                    <a:srgbClr val="000000">
                      <a:alpha val="43137"/>
                    </a:srgbClr>
                  </a:outerShdw>
                </a:effectLst>
              </a:rPr>
              <a:t>FINGERPRINT POWDER</a:t>
            </a:r>
          </a:p>
        </p:txBody>
      </p:sp>
      <p:sp>
        <p:nvSpPr>
          <p:cNvPr id="43011" name="Rectangle 3"/>
          <p:cNvSpPr>
            <a:spLocks noGrp="1" noChangeArrowheads="1"/>
          </p:cNvSpPr>
          <p:nvPr>
            <p:ph type="body" idx="1"/>
          </p:nvPr>
        </p:nvSpPr>
        <p:spPr>
          <a:xfrm>
            <a:off x="457200" y="1143000"/>
            <a:ext cx="8229600" cy="4038600"/>
          </a:xfrm>
        </p:spPr>
        <p:txBody>
          <a:bodyPr/>
          <a:lstStyle/>
          <a:p>
            <a:pPr marL="609600" indent="-609600">
              <a:lnSpc>
                <a:spcPct val="80000"/>
              </a:lnSpc>
            </a:pPr>
            <a:r>
              <a:rPr lang="en-US" sz="1800" b="1" dirty="0">
                <a:solidFill>
                  <a:srgbClr val="7030A0"/>
                </a:solidFill>
              </a:rPr>
              <a:t>Hard and non-absorbent surfaces like glass, painted wood, tiles or metal are usually dusted with fingerprint powder, which sticks to the traces of oil and perspiration left by the fingertip.</a:t>
            </a:r>
          </a:p>
          <a:p>
            <a:pPr marL="609600" indent="-609600">
              <a:lnSpc>
                <a:spcPct val="80000"/>
              </a:lnSpc>
            </a:pPr>
            <a:endParaRPr lang="en-US" sz="1000" b="1" dirty="0">
              <a:solidFill>
                <a:srgbClr val="7030A0"/>
              </a:solidFill>
            </a:endParaRPr>
          </a:p>
          <a:p>
            <a:pPr marL="609600" indent="-609600">
              <a:lnSpc>
                <a:spcPct val="80000"/>
              </a:lnSpc>
            </a:pPr>
            <a:r>
              <a:rPr lang="en-US" sz="1800" b="1" dirty="0">
                <a:solidFill>
                  <a:srgbClr val="7030A0"/>
                </a:solidFill>
              </a:rPr>
              <a:t>The powder is made in different colors so that investigators can select the one that provides the sharpest contrast with the surface being dusted.</a:t>
            </a:r>
          </a:p>
          <a:p>
            <a:pPr marL="609600" indent="-609600">
              <a:lnSpc>
                <a:spcPct val="80000"/>
              </a:lnSpc>
            </a:pPr>
            <a:endParaRPr lang="en-US" sz="1000" b="1" dirty="0">
              <a:solidFill>
                <a:srgbClr val="7030A0"/>
              </a:solidFill>
            </a:endParaRPr>
          </a:p>
          <a:p>
            <a:pPr marL="609600" indent="-609600">
              <a:lnSpc>
                <a:spcPct val="80000"/>
              </a:lnSpc>
            </a:pPr>
            <a:r>
              <a:rPr lang="en-US" sz="1800" b="1" dirty="0">
                <a:solidFill>
                  <a:srgbClr val="7030A0"/>
                </a:solidFill>
              </a:rPr>
              <a:t>Black powder, which consists of black carbon or charcoal, is applied to white or light-colored surfaces.</a:t>
            </a:r>
          </a:p>
          <a:p>
            <a:pPr marL="609600" indent="-609600">
              <a:lnSpc>
                <a:spcPct val="80000"/>
              </a:lnSpc>
            </a:pPr>
            <a:endParaRPr lang="en-US" sz="1000" b="1" dirty="0">
              <a:solidFill>
                <a:srgbClr val="7030A0"/>
              </a:solidFill>
            </a:endParaRPr>
          </a:p>
          <a:p>
            <a:pPr marL="609600" indent="-609600">
              <a:lnSpc>
                <a:spcPct val="80000"/>
              </a:lnSpc>
            </a:pPr>
            <a:r>
              <a:rPr lang="en-US" sz="1800" b="1" dirty="0">
                <a:solidFill>
                  <a:srgbClr val="7030A0"/>
                </a:solidFill>
              </a:rPr>
              <a:t>White powder, composed of aluminum dust, is used on dark-colored surfaces.</a:t>
            </a:r>
          </a:p>
          <a:p>
            <a:pPr marL="609600" indent="-609600">
              <a:lnSpc>
                <a:spcPct val="80000"/>
              </a:lnSpc>
            </a:pPr>
            <a:endParaRPr lang="en-US" sz="1000" b="1" dirty="0">
              <a:solidFill>
                <a:srgbClr val="7030A0"/>
              </a:solidFill>
            </a:endParaRPr>
          </a:p>
          <a:p>
            <a:pPr marL="609600" indent="-609600">
              <a:lnSpc>
                <a:spcPct val="80000"/>
              </a:lnSpc>
            </a:pPr>
            <a:r>
              <a:rPr lang="en-US" sz="1800" b="1" dirty="0">
                <a:solidFill>
                  <a:srgbClr val="7030A0"/>
                </a:solidFill>
              </a:rPr>
              <a:t>Fluorescent powder can also be used, and this is photographed under ultraviolet light so that the fluorescing latent print will stand out even against the most brightly colored or patterned surface.</a:t>
            </a:r>
          </a:p>
        </p:txBody>
      </p:sp>
      <p:pic>
        <p:nvPicPr>
          <p:cNvPr id="43013" name="Picture 5" descr="pict_002"/>
          <p:cNvPicPr>
            <a:picLocks noChangeAspect="1" noChangeArrowheads="1"/>
          </p:cNvPicPr>
          <p:nvPr/>
        </p:nvPicPr>
        <p:blipFill>
          <a:blip r:embed="rId2" cstate="print"/>
          <a:srcRect/>
          <a:stretch>
            <a:fillRect/>
          </a:stretch>
        </p:blipFill>
        <p:spPr bwMode="auto">
          <a:xfrm>
            <a:off x="3733800" y="5181600"/>
            <a:ext cx="1966913" cy="1476375"/>
          </a:xfrm>
          <a:prstGeom prst="rect">
            <a:avLst/>
          </a:prstGeom>
          <a:noFill/>
        </p:spPr>
      </p:pic>
      <p:pic>
        <p:nvPicPr>
          <p:cNvPr id="43015" name="Picture 7" descr="white">
            <a:hlinkClick r:id="rId3"/>
          </p:cNvPr>
          <p:cNvPicPr>
            <a:picLocks noChangeAspect="1" noChangeArrowheads="1"/>
          </p:cNvPicPr>
          <p:nvPr/>
        </p:nvPicPr>
        <p:blipFill>
          <a:blip r:embed="rId4"/>
          <a:srcRect/>
          <a:stretch>
            <a:fillRect/>
          </a:stretch>
        </p:blipFill>
        <p:spPr bwMode="auto">
          <a:xfrm>
            <a:off x="1600200" y="5181600"/>
            <a:ext cx="1828800" cy="1468438"/>
          </a:xfrm>
          <a:prstGeom prst="rect">
            <a:avLst/>
          </a:prstGeom>
          <a:noFill/>
        </p:spPr>
      </p:pic>
      <p:pic>
        <p:nvPicPr>
          <p:cNvPr id="43017" name="Picture 9" descr="black"/>
          <p:cNvPicPr>
            <a:picLocks noChangeAspect="1" noChangeArrowheads="1"/>
          </p:cNvPicPr>
          <p:nvPr/>
        </p:nvPicPr>
        <p:blipFill>
          <a:blip r:embed="rId5"/>
          <a:srcRect/>
          <a:stretch>
            <a:fillRect/>
          </a:stretch>
        </p:blipFill>
        <p:spPr bwMode="auto">
          <a:xfrm>
            <a:off x="6019800" y="5181600"/>
            <a:ext cx="1905000" cy="14890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3EF42D2-729B-462B-9A5E-70C1348DC2D4}" type="slidenum">
              <a:rPr lang="en-US"/>
              <a:pPr/>
              <a:t>15</a:t>
            </a:fld>
            <a:endParaRPr lang="en-US"/>
          </a:p>
        </p:txBody>
      </p:sp>
      <p:sp>
        <p:nvSpPr>
          <p:cNvPr id="44034" name="Rectangle 2"/>
          <p:cNvSpPr>
            <a:spLocks noGrp="1" noChangeArrowheads="1"/>
          </p:cNvSpPr>
          <p:nvPr>
            <p:ph type="title"/>
          </p:nvPr>
        </p:nvSpPr>
        <p:spPr>
          <a:xfrm>
            <a:off x="457200" y="152400"/>
            <a:ext cx="8229600" cy="1036638"/>
          </a:xfrm>
        </p:spPr>
        <p:txBody>
          <a:bodyPr/>
          <a:lstStyle/>
          <a:p>
            <a:r>
              <a:rPr lang="en-US" sz="4000" b="1" dirty="0">
                <a:solidFill>
                  <a:srgbClr val="FF0000"/>
                </a:solidFill>
                <a:effectLst>
                  <a:outerShdw blurRad="38100" dist="38100" dir="2700000" algn="tl">
                    <a:srgbClr val="000000">
                      <a:alpha val="43137"/>
                    </a:srgbClr>
                  </a:outerShdw>
                </a:effectLst>
              </a:rPr>
              <a:t>CHEMICAL METHODS</a:t>
            </a:r>
          </a:p>
        </p:txBody>
      </p:sp>
      <p:sp>
        <p:nvSpPr>
          <p:cNvPr id="44035" name="Rectangle 3"/>
          <p:cNvSpPr>
            <a:spLocks noGrp="1" noChangeArrowheads="1"/>
          </p:cNvSpPr>
          <p:nvPr>
            <p:ph type="body" idx="1"/>
          </p:nvPr>
        </p:nvSpPr>
        <p:spPr>
          <a:xfrm>
            <a:off x="381000" y="1219200"/>
            <a:ext cx="8382000" cy="1524000"/>
          </a:xfrm>
        </p:spPr>
        <p:txBody>
          <a:bodyPr/>
          <a:lstStyle/>
          <a:p>
            <a:pPr marL="609600" indent="-609600">
              <a:lnSpc>
                <a:spcPct val="90000"/>
              </a:lnSpc>
            </a:pPr>
            <a:r>
              <a:rPr lang="en-US" sz="1800" b="1" dirty="0">
                <a:solidFill>
                  <a:srgbClr val="FFFF00"/>
                </a:solidFill>
                <a:effectLst>
                  <a:outerShdw blurRad="38100" dist="38100" dir="2700000" algn="tl">
                    <a:srgbClr val="000000">
                      <a:alpha val="43137"/>
                    </a:srgbClr>
                  </a:outerShdw>
                </a:effectLst>
              </a:rPr>
              <a:t>Soft or porous surfaces such as cloth or paper can yield fingerprint evidence through the use of chemical methods.</a:t>
            </a:r>
          </a:p>
          <a:p>
            <a:pPr marL="609600" indent="-609600">
              <a:lnSpc>
                <a:spcPct val="90000"/>
              </a:lnSpc>
            </a:pPr>
            <a:endParaRPr lang="en-US" sz="1000" b="1" dirty="0">
              <a:solidFill>
                <a:schemeClr val="bg1"/>
              </a:solidFill>
            </a:endParaRPr>
          </a:p>
          <a:p>
            <a:pPr marL="609600" indent="-609600">
              <a:lnSpc>
                <a:spcPct val="90000"/>
              </a:lnSpc>
            </a:pPr>
            <a:r>
              <a:rPr lang="en-US" sz="1800" b="1" dirty="0">
                <a:solidFill>
                  <a:schemeClr val="bg1"/>
                </a:solidFill>
                <a:effectLst>
                  <a:outerShdw blurRad="38100" dist="38100" dir="2700000" algn="tl">
                    <a:srgbClr val="000000">
                      <a:alpha val="43137"/>
                    </a:srgbClr>
                  </a:outerShdw>
                </a:effectLst>
              </a:rPr>
              <a:t>There are four chemical methods used to visualize latent fingerprints:</a:t>
            </a:r>
          </a:p>
          <a:p>
            <a:pPr marL="990600" lvl="1" indent="-533400">
              <a:lnSpc>
                <a:spcPct val="90000"/>
              </a:lnSpc>
              <a:buFontTx/>
              <a:buNone/>
            </a:pPr>
            <a:endParaRPr lang="en-US" sz="1800" b="1" dirty="0">
              <a:solidFill>
                <a:schemeClr val="bg1"/>
              </a:solidFill>
            </a:endParaRPr>
          </a:p>
        </p:txBody>
      </p:sp>
      <p:pic>
        <p:nvPicPr>
          <p:cNvPr id="44037" name="Picture 5" descr="05646"/>
          <p:cNvPicPr>
            <a:picLocks noChangeAspect="1" noChangeArrowheads="1"/>
          </p:cNvPicPr>
          <p:nvPr/>
        </p:nvPicPr>
        <p:blipFill>
          <a:blip r:embed="rId2"/>
          <a:srcRect/>
          <a:stretch>
            <a:fillRect/>
          </a:stretch>
        </p:blipFill>
        <p:spPr bwMode="auto">
          <a:xfrm>
            <a:off x="3429000" y="3733800"/>
            <a:ext cx="2286000" cy="2079625"/>
          </a:xfrm>
          <a:prstGeom prst="rect">
            <a:avLst/>
          </a:prstGeom>
          <a:noFill/>
        </p:spPr>
      </p:pic>
      <p:grpSp>
        <p:nvGrpSpPr>
          <p:cNvPr id="2" name="Group 11"/>
          <p:cNvGrpSpPr>
            <a:grpSpLocks/>
          </p:cNvGrpSpPr>
          <p:nvPr/>
        </p:nvGrpSpPr>
        <p:grpSpPr bwMode="auto">
          <a:xfrm>
            <a:off x="800100" y="2520950"/>
            <a:ext cx="7543800" cy="1060450"/>
            <a:chOff x="528" y="1680"/>
            <a:chExt cx="4752" cy="668"/>
          </a:xfrm>
        </p:grpSpPr>
        <p:sp>
          <p:nvSpPr>
            <p:cNvPr id="44039" name="Oval 7"/>
            <p:cNvSpPr>
              <a:spLocks noChangeArrowheads="1"/>
            </p:cNvSpPr>
            <p:nvPr/>
          </p:nvSpPr>
          <p:spPr bwMode="auto">
            <a:xfrm>
              <a:off x="528" y="1680"/>
              <a:ext cx="1056" cy="668"/>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dirty="0"/>
                <a:t>(1)</a:t>
              </a:r>
            </a:p>
            <a:p>
              <a:pPr algn="ctr" eaLnBrk="0" hangingPunct="0">
                <a:lnSpc>
                  <a:spcPct val="85000"/>
                </a:lnSpc>
                <a:spcBef>
                  <a:spcPct val="25000"/>
                </a:spcBef>
              </a:pPr>
              <a:r>
                <a:rPr lang="en-US" sz="1400" dirty="0"/>
                <a:t>Iodine fuming</a:t>
              </a:r>
            </a:p>
            <a:p>
              <a:pPr algn="ctr" eaLnBrk="0" hangingPunct="0">
                <a:lnSpc>
                  <a:spcPct val="85000"/>
                </a:lnSpc>
                <a:spcBef>
                  <a:spcPct val="25000"/>
                </a:spcBef>
              </a:pPr>
              <a:r>
                <a:rPr lang="en-US" sz="1400" dirty="0"/>
                <a:t>(oldest method)</a:t>
              </a:r>
            </a:p>
          </p:txBody>
        </p:sp>
        <p:sp>
          <p:nvSpPr>
            <p:cNvPr id="44040" name="Oval 8"/>
            <p:cNvSpPr>
              <a:spLocks noChangeArrowheads="1"/>
            </p:cNvSpPr>
            <p:nvPr/>
          </p:nvSpPr>
          <p:spPr bwMode="auto">
            <a:xfrm>
              <a:off x="1760" y="1680"/>
              <a:ext cx="1056" cy="668"/>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(2)</a:t>
              </a:r>
            </a:p>
            <a:p>
              <a:pPr algn="ctr" eaLnBrk="0" hangingPunct="0">
                <a:lnSpc>
                  <a:spcPct val="85000"/>
                </a:lnSpc>
                <a:spcBef>
                  <a:spcPct val="25000"/>
                </a:spcBef>
              </a:pPr>
              <a:r>
                <a:rPr lang="en-US" sz="1400"/>
                <a:t>Ninhydrin</a:t>
              </a:r>
            </a:p>
          </p:txBody>
        </p:sp>
        <p:sp>
          <p:nvSpPr>
            <p:cNvPr id="44041" name="Oval 9"/>
            <p:cNvSpPr>
              <a:spLocks noChangeArrowheads="1"/>
            </p:cNvSpPr>
            <p:nvPr/>
          </p:nvSpPr>
          <p:spPr bwMode="auto">
            <a:xfrm>
              <a:off x="2992" y="1680"/>
              <a:ext cx="1056" cy="668"/>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(3)</a:t>
              </a:r>
            </a:p>
            <a:p>
              <a:pPr algn="ctr" eaLnBrk="0" hangingPunct="0">
                <a:lnSpc>
                  <a:spcPct val="85000"/>
                </a:lnSpc>
                <a:spcBef>
                  <a:spcPct val="25000"/>
                </a:spcBef>
              </a:pPr>
              <a:r>
                <a:rPr lang="en-US" sz="1400"/>
                <a:t>Silver nitrate</a:t>
              </a:r>
            </a:p>
          </p:txBody>
        </p:sp>
        <p:sp>
          <p:nvSpPr>
            <p:cNvPr id="44042" name="Oval 10"/>
            <p:cNvSpPr>
              <a:spLocks noChangeArrowheads="1"/>
            </p:cNvSpPr>
            <p:nvPr/>
          </p:nvSpPr>
          <p:spPr bwMode="auto">
            <a:xfrm>
              <a:off x="4224" y="1680"/>
              <a:ext cx="1056" cy="668"/>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(4)</a:t>
              </a:r>
            </a:p>
            <a:p>
              <a:pPr algn="ctr" eaLnBrk="0" hangingPunct="0">
                <a:lnSpc>
                  <a:spcPct val="85000"/>
                </a:lnSpc>
                <a:spcBef>
                  <a:spcPct val="25000"/>
                </a:spcBef>
              </a:pPr>
              <a:r>
                <a:rPr lang="en-US" sz="1400"/>
                <a:t>Superglue fuming</a:t>
              </a:r>
            </a:p>
          </p:txBody>
        </p:sp>
      </p:grpSp>
      <p:sp>
        <p:nvSpPr>
          <p:cNvPr id="44044" name="Text Box 12"/>
          <p:cNvSpPr txBox="1">
            <a:spLocks noChangeArrowheads="1"/>
          </p:cNvSpPr>
          <p:nvPr/>
        </p:nvSpPr>
        <p:spPr bwMode="auto">
          <a:xfrm>
            <a:off x="2514600" y="5867400"/>
            <a:ext cx="4067175" cy="366712"/>
          </a:xfrm>
          <a:prstGeom prst="rect">
            <a:avLst/>
          </a:prstGeom>
          <a:solidFill>
            <a:srgbClr val="C0C0C0"/>
          </a:solidFill>
          <a:ln w="9525" algn="ctr">
            <a:noFill/>
            <a:miter lim="800000"/>
            <a:headEnd/>
            <a:tailEnd/>
          </a:ln>
          <a:effectLst/>
        </p:spPr>
        <p:txBody>
          <a:bodyPr>
            <a:spAutoFit/>
          </a:bodyPr>
          <a:lstStyle/>
          <a:p>
            <a:pPr algn="ctr"/>
            <a:r>
              <a:rPr lang="en-US" dirty="0"/>
              <a:t>Chemical fingerprint developing kit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FAFBAFD-B960-4089-9E00-1471125A3E16}" type="slidenum">
              <a:rPr lang="en-US"/>
              <a:pPr/>
              <a:t>16</a:t>
            </a:fld>
            <a:endParaRPr lang="en-US"/>
          </a:p>
        </p:txBody>
      </p:sp>
      <p:sp>
        <p:nvSpPr>
          <p:cNvPr id="89090" name="Rectangle 2"/>
          <p:cNvSpPr>
            <a:spLocks noGrp="1" noChangeArrowheads="1"/>
          </p:cNvSpPr>
          <p:nvPr>
            <p:ph type="title"/>
            <p:custDataLst>
              <p:tags r:id="rId2"/>
            </p:custDataLst>
          </p:nvPr>
        </p:nvSpPr>
        <p:spPr>
          <a:xfrm>
            <a:off x="457200" y="228600"/>
            <a:ext cx="8229600" cy="944563"/>
          </a:xfrm>
        </p:spPr>
        <p:txBody>
          <a:bodyPr/>
          <a:lstStyle/>
          <a:p>
            <a:r>
              <a:rPr lang="en-US" sz="3600" b="1" dirty="0">
                <a:solidFill>
                  <a:srgbClr val="FF0000"/>
                </a:solidFill>
                <a:effectLst>
                  <a:outerShdw blurRad="38100" dist="38100" dir="2700000" algn="tl">
                    <a:srgbClr val="000000">
                      <a:alpha val="43137"/>
                    </a:srgbClr>
                  </a:outerShdw>
                </a:effectLst>
              </a:rPr>
              <a:t>1</a:t>
            </a:r>
            <a:r>
              <a:rPr lang="en-US" b="1" dirty="0">
                <a:solidFill>
                  <a:srgbClr val="FF0000"/>
                </a:solidFill>
                <a:effectLst>
                  <a:outerShdw blurRad="38100" dist="38100" dir="2700000" algn="tl">
                    <a:srgbClr val="000000">
                      <a:alpha val="43137"/>
                    </a:srgbClr>
                  </a:outerShdw>
                </a:effectLst>
              </a:rPr>
              <a:t>)</a:t>
            </a:r>
            <a:r>
              <a:rPr lang="en-US" sz="4000" b="1" dirty="0">
                <a:solidFill>
                  <a:srgbClr val="FF0000"/>
                </a:solidFill>
                <a:effectLst>
                  <a:outerShdw blurRad="38100" dist="38100" dir="2700000" algn="tl">
                    <a:srgbClr val="000000">
                      <a:alpha val="43137"/>
                    </a:srgbClr>
                  </a:outerShdw>
                </a:effectLst>
              </a:rPr>
              <a:t> IODINE FUMING</a:t>
            </a:r>
          </a:p>
        </p:txBody>
      </p:sp>
      <p:sp>
        <p:nvSpPr>
          <p:cNvPr id="89091" name="Rectangle 3"/>
          <p:cNvSpPr>
            <a:spLocks noGrp="1" noChangeArrowheads="1"/>
          </p:cNvSpPr>
          <p:nvPr>
            <p:ph type="body" idx="1"/>
          </p:nvPr>
        </p:nvSpPr>
        <p:spPr>
          <a:xfrm>
            <a:off x="457200" y="1295400"/>
            <a:ext cx="8229600" cy="2286000"/>
          </a:xfrm>
        </p:spPr>
        <p:txBody>
          <a:bodyPr/>
          <a:lstStyle/>
          <a:p>
            <a:pPr>
              <a:lnSpc>
                <a:spcPct val="90000"/>
              </a:lnSpc>
            </a:pPr>
            <a:r>
              <a:rPr lang="en-US" sz="1800" b="1" dirty="0">
                <a:solidFill>
                  <a:srgbClr val="002060"/>
                </a:solidFill>
              </a:rPr>
              <a:t>The article is examined by being placed inside an enclosed cabinet with iodine crystals and then heated.</a:t>
            </a:r>
          </a:p>
          <a:p>
            <a:pPr>
              <a:lnSpc>
                <a:spcPct val="90000"/>
              </a:lnSpc>
            </a:pPr>
            <a:endParaRPr lang="en-US" sz="1000" b="1" dirty="0">
              <a:solidFill>
                <a:srgbClr val="002060"/>
              </a:solidFill>
            </a:endParaRPr>
          </a:p>
          <a:p>
            <a:pPr>
              <a:lnSpc>
                <a:spcPct val="90000"/>
              </a:lnSpc>
            </a:pPr>
            <a:r>
              <a:rPr lang="en-US" sz="1800" b="1" dirty="0">
                <a:solidFill>
                  <a:srgbClr val="002060"/>
                </a:solidFill>
              </a:rPr>
              <a:t>The iodine vapor given off by the crystals combines with traces of the print in a chemical reaction that leaves a visible pattern.</a:t>
            </a:r>
          </a:p>
          <a:p>
            <a:pPr>
              <a:lnSpc>
                <a:spcPct val="90000"/>
              </a:lnSpc>
            </a:pPr>
            <a:endParaRPr lang="en-US" sz="1000" b="1" dirty="0">
              <a:solidFill>
                <a:srgbClr val="002060"/>
              </a:solidFill>
            </a:endParaRPr>
          </a:p>
          <a:p>
            <a:pPr>
              <a:lnSpc>
                <a:spcPct val="90000"/>
              </a:lnSpc>
            </a:pPr>
            <a:r>
              <a:rPr lang="en-US" sz="1800" b="1" dirty="0">
                <a:solidFill>
                  <a:srgbClr val="002060"/>
                </a:solidFill>
              </a:rPr>
              <a:t>Once the process is stopped, the print will begin to fade.</a:t>
            </a:r>
          </a:p>
          <a:p>
            <a:pPr>
              <a:lnSpc>
                <a:spcPct val="90000"/>
              </a:lnSpc>
            </a:pPr>
            <a:endParaRPr lang="en-US" sz="1000" b="1" dirty="0">
              <a:solidFill>
                <a:srgbClr val="002060"/>
              </a:solidFill>
            </a:endParaRPr>
          </a:p>
          <a:p>
            <a:pPr>
              <a:lnSpc>
                <a:spcPct val="90000"/>
              </a:lnSpc>
            </a:pPr>
            <a:r>
              <a:rPr lang="en-US" sz="1800" b="1" dirty="0">
                <a:solidFill>
                  <a:srgbClr val="002060"/>
                </a:solidFill>
              </a:rPr>
              <a:t>The print must be photographed immediately or sprayed with a solution of 1% starch and 99% water. This solution will turn the print blue in color and make it last for several weeks. </a:t>
            </a:r>
          </a:p>
          <a:p>
            <a:pPr>
              <a:lnSpc>
                <a:spcPct val="90000"/>
              </a:lnSpc>
              <a:buFontTx/>
              <a:buNone/>
            </a:pPr>
            <a:endParaRPr lang="en-US" sz="1800" b="1" dirty="0">
              <a:solidFill>
                <a:schemeClr val="bg1"/>
              </a:solidFill>
            </a:endParaRPr>
          </a:p>
        </p:txBody>
      </p:sp>
      <p:pic>
        <p:nvPicPr>
          <p:cNvPr id="89092" name="Picture 4" descr="b745_use"/>
          <p:cNvPicPr>
            <a:picLocks noChangeAspect="1" noChangeArrowheads="1"/>
          </p:cNvPicPr>
          <p:nvPr/>
        </p:nvPicPr>
        <p:blipFill>
          <a:blip r:embed="rId4"/>
          <a:srcRect/>
          <a:stretch>
            <a:fillRect/>
          </a:stretch>
        </p:blipFill>
        <p:spPr bwMode="auto">
          <a:xfrm>
            <a:off x="762000" y="4248150"/>
            <a:ext cx="1839913" cy="1619250"/>
          </a:xfrm>
          <a:prstGeom prst="rect">
            <a:avLst/>
          </a:prstGeom>
          <a:noFill/>
        </p:spPr>
      </p:pic>
      <p:pic>
        <p:nvPicPr>
          <p:cNvPr id="89093" name="Picture 5" descr="b50_kl"/>
          <p:cNvPicPr>
            <a:picLocks noChangeAspect="1" noChangeArrowheads="1"/>
          </p:cNvPicPr>
          <p:nvPr/>
        </p:nvPicPr>
        <p:blipFill>
          <a:blip r:embed="rId5"/>
          <a:srcRect/>
          <a:stretch>
            <a:fillRect/>
          </a:stretch>
        </p:blipFill>
        <p:spPr bwMode="auto">
          <a:xfrm>
            <a:off x="3613150" y="4248150"/>
            <a:ext cx="1641475" cy="1619250"/>
          </a:xfrm>
          <a:prstGeom prst="rect">
            <a:avLst/>
          </a:prstGeom>
          <a:noFill/>
        </p:spPr>
      </p:pic>
      <p:pic>
        <p:nvPicPr>
          <p:cNvPr id="89095" name="Picture 7" descr="iodine"/>
          <p:cNvPicPr>
            <a:picLocks noChangeAspect="1" noChangeArrowheads="1"/>
          </p:cNvPicPr>
          <p:nvPr/>
        </p:nvPicPr>
        <p:blipFill>
          <a:blip r:embed="rId6"/>
          <a:srcRect/>
          <a:stretch>
            <a:fillRect/>
          </a:stretch>
        </p:blipFill>
        <p:spPr bwMode="auto">
          <a:xfrm>
            <a:off x="6186488" y="4313238"/>
            <a:ext cx="1981200" cy="1487487"/>
          </a:xfrm>
          <a:prstGeom prst="rect">
            <a:avLst/>
          </a:prstGeom>
          <a:noFill/>
        </p:spPr>
      </p:pic>
      <p:sp>
        <p:nvSpPr>
          <p:cNvPr id="89098" name="Text Box 10"/>
          <p:cNvSpPr txBox="1">
            <a:spLocks noChangeArrowheads="1"/>
          </p:cNvSpPr>
          <p:nvPr/>
        </p:nvSpPr>
        <p:spPr bwMode="auto">
          <a:xfrm>
            <a:off x="581025" y="6096000"/>
            <a:ext cx="2162175" cy="304800"/>
          </a:xfrm>
          <a:prstGeom prst="rect">
            <a:avLst/>
          </a:prstGeom>
          <a:solidFill>
            <a:srgbClr val="C0C0C0"/>
          </a:solidFill>
          <a:ln w="9525" algn="ctr">
            <a:noFill/>
            <a:miter lim="800000"/>
            <a:headEnd/>
            <a:tailEnd/>
          </a:ln>
          <a:effectLst/>
        </p:spPr>
        <p:txBody>
          <a:bodyPr>
            <a:spAutoFit/>
          </a:bodyPr>
          <a:lstStyle/>
          <a:p>
            <a:pPr algn="ctr"/>
            <a:r>
              <a:rPr lang="en-US" sz="1400"/>
              <a:t>Iodine Fuming Print</a:t>
            </a:r>
          </a:p>
        </p:txBody>
      </p:sp>
      <p:sp>
        <p:nvSpPr>
          <p:cNvPr id="89099" name="Text Box 11"/>
          <p:cNvSpPr txBox="1">
            <a:spLocks noChangeArrowheads="1"/>
          </p:cNvSpPr>
          <p:nvPr/>
        </p:nvSpPr>
        <p:spPr bwMode="auto">
          <a:xfrm>
            <a:off x="3352800" y="6096000"/>
            <a:ext cx="2162175" cy="304800"/>
          </a:xfrm>
          <a:prstGeom prst="rect">
            <a:avLst/>
          </a:prstGeom>
          <a:solidFill>
            <a:srgbClr val="C0C0C0"/>
          </a:solidFill>
          <a:ln w="9525" algn="ctr">
            <a:noFill/>
            <a:miter lim="800000"/>
            <a:headEnd/>
            <a:tailEnd/>
          </a:ln>
          <a:effectLst/>
        </p:spPr>
        <p:txBody>
          <a:bodyPr>
            <a:spAutoFit/>
          </a:bodyPr>
          <a:lstStyle/>
          <a:p>
            <a:pPr algn="ctr"/>
            <a:r>
              <a:rPr lang="en-US" sz="1400"/>
              <a:t>Iodine Fuming Kit</a:t>
            </a:r>
          </a:p>
        </p:txBody>
      </p:sp>
      <p:sp>
        <p:nvSpPr>
          <p:cNvPr id="89100" name="Text Box 12"/>
          <p:cNvSpPr txBox="1">
            <a:spLocks noChangeArrowheads="1"/>
          </p:cNvSpPr>
          <p:nvPr/>
        </p:nvSpPr>
        <p:spPr bwMode="auto">
          <a:xfrm>
            <a:off x="6096000" y="6096000"/>
            <a:ext cx="2162175" cy="304800"/>
          </a:xfrm>
          <a:prstGeom prst="rect">
            <a:avLst/>
          </a:prstGeom>
          <a:solidFill>
            <a:srgbClr val="C0C0C0"/>
          </a:solidFill>
          <a:ln w="9525" algn="ctr">
            <a:noFill/>
            <a:miter lim="800000"/>
            <a:headEnd/>
            <a:tailEnd/>
          </a:ln>
          <a:effectLst/>
        </p:spPr>
        <p:txBody>
          <a:bodyPr>
            <a:spAutoFit/>
          </a:bodyPr>
          <a:lstStyle/>
          <a:p>
            <a:pPr algn="ctr"/>
            <a:r>
              <a:rPr lang="en-US" sz="1400"/>
              <a:t>Iodine crystals</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r>
              <a:rPr lang="en-US"/>
              <a:t>Kendall/Hunt Publishing Company</a:t>
            </a:r>
            <a:endParaRPr lang="en-US" b="0"/>
          </a:p>
        </p:txBody>
      </p:sp>
      <p:sp>
        <p:nvSpPr>
          <p:cNvPr id="6" name="Slide Number Placeholder 6"/>
          <p:cNvSpPr>
            <a:spLocks noGrp="1"/>
          </p:cNvSpPr>
          <p:nvPr>
            <p:ph type="sldNum" sz="quarter" idx="11"/>
          </p:nvPr>
        </p:nvSpPr>
        <p:spPr/>
        <p:txBody>
          <a:bodyPr/>
          <a:lstStyle/>
          <a:p>
            <a:fld id="{7944885E-A6EE-4CC8-A4B5-E15A219289B9}" type="slidenum">
              <a:rPr lang="en-US"/>
              <a:pPr/>
              <a:t>17</a:t>
            </a:fld>
            <a:endParaRPr lang="en-US" b="0"/>
          </a:p>
        </p:txBody>
      </p:sp>
      <p:sp>
        <p:nvSpPr>
          <p:cNvPr id="26626" name="Rectangle 2"/>
          <p:cNvSpPr>
            <a:spLocks noGrp="1" noChangeArrowheads="1"/>
          </p:cNvSpPr>
          <p:nvPr>
            <p:ph type="title"/>
          </p:nvPr>
        </p:nvSpPr>
        <p:spPr/>
        <p:txBody>
          <a:bodyPr/>
          <a:lstStyle/>
          <a:p>
            <a:r>
              <a:rPr lang="en-US">
                <a:latin typeface="Toronto" pitchFamily="34" charset="0"/>
              </a:rPr>
              <a:t>Iodine Fingerprint</a:t>
            </a:r>
          </a:p>
        </p:txBody>
      </p:sp>
      <p:pic>
        <p:nvPicPr>
          <p:cNvPr id="26629" name="Picture 5"/>
          <p:cNvPicPr>
            <a:picLocks noGrp="1" noChangeAspect="1" noChangeArrowheads="1"/>
          </p:cNvPicPr>
          <p:nvPr>
            <p:ph sz="quarter" idx="2"/>
          </p:nvPr>
        </p:nvPicPr>
        <p:blipFill>
          <a:blip r:embed="rId2"/>
          <a:srcRect/>
          <a:stretch>
            <a:fillRect/>
          </a:stretch>
        </p:blipFill>
        <p:spPr>
          <a:xfrm>
            <a:off x="1371600" y="2209800"/>
            <a:ext cx="2667000" cy="3505200"/>
          </a:xfrm>
        </p:spPr>
      </p:pic>
      <p:pic>
        <p:nvPicPr>
          <p:cNvPr id="26638" name="Picture 14" descr="iodine fuming"/>
          <p:cNvPicPr>
            <a:picLocks noGrp="1" noChangeAspect="1" noChangeArrowheads="1"/>
          </p:cNvPicPr>
          <p:nvPr>
            <p:ph sz="quarter" idx="3"/>
          </p:nvPr>
        </p:nvPicPr>
        <p:blipFill>
          <a:blip r:embed="rId3" cstate="print">
            <a:lum bright="6000"/>
          </a:blip>
          <a:srcRect l="32654" t="15346" r="18367"/>
          <a:stretch>
            <a:fillRect/>
          </a:stretch>
        </p:blipFill>
        <p:spPr>
          <a:xfrm>
            <a:off x="4876800" y="2209800"/>
            <a:ext cx="2743200" cy="3505200"/>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E45CA2E-C3E3-41D8-A92A-62FF4ECCC24A}" type="slidenum">
              <a:rPr lang="en-US"/>
              <a:pPr/>
              <a:t>18</a:t>
            </a:fld>
            <a:endParaRPr lang="en-US"/>
          </a:p>
        </p:txBody>
      </p:sp>
      <p:sp>
        <p:nvSpPr>
          <p:cNvPr id="90114" name="Rectangle 2"/>
          <p:cNvSpPr>
            <a:spLocks noGrp="1" noChangeArrowheads="1"/>
          </p:cNvSpPr>
          <p:nvPr>
            <p:ph type="title"/>
            <p:custDataLst>
              <p:tags r:id="rId2"/>
            </p:custDataLst>
          </p:nvPr>
        </p:nvSpPr>
        <p:spPr>
          <a:xfrm>
            <a:off x="457200" y="381000"/>
            <a:ext cx="8229600" cy="1143000"/>
          </a:xfrm>
        </p:spPr>
        <p:txBody>
          <a:bodyPr/>
          <a:lstStyle/>
          <a:p>
            <a:r>
              <a:rPr lang="en-US" sz="4000" b="1" dirty="0">
                <a:solidFill>
                  <a:srgbClr val="FF0000"/>
                </a:solidFill>
                <a:effectLst>
                  <a:outerShdw blurRad="38100" dist="38100" dir="2700000" algn="tl">
                    <a:srgbClr val="000000">
                      <a:alpha val="43137"/>
                    </a:srgbClr>
                  </a:outerShdw>
                </a:effectLst>
              </a:rPr>
              <a:t>2) NINHYDRIN</a:t>
            </a:r>
          </a:p>
        </p:txBody>
      </p:sp>
      <p:sp>
        <p:nvSpPr>
          <p:cNvPr id="90115" name="Rectangle 3"/>
          <p:cNvSpPr>
            <a:spLocks noGrp="1" noChangeArrowheads="1"/>
          </p:cNvSpPr>
          <p:nvPr>
            <p:ph type="body" idx="1"/>
          </p:nvPr>
        </p:nvSpPr>
        <p:spPr>
          <a:xfrm>
            <a:off x="457200" y="1676400"/>
            <a:ext cx="8229600" cy="1981200"/>
          </a:xfrm>
        </p:spPr>
        <p:txBody>
          <a:bodyPr/>
          <a:lstStyle/>
          <a:p>
            <a:pPr>
              <a:lnSpc>
                <a:spcPct val="90000"/>
              </a:lnSpc>
            </a:pPr>
            <a:r>
              <a:rPr lang="en-US" sz="1800" b="1" dirty="0" err="1">
                <a:solidFill>
                  <a:srgbClr val="002060"/>
                </a:solidFill>
              </a:rPr>
              <a:t>Ninhydrin</a:t>
            </a:r>
            <a:r>
              <a:rPr lang="en-US" sz="1800" b="1" dirty="0">
                <a:solidFill>
                  <a:srgbClr val="002060"/>
                </a:solidFill>
              </a:rPr>
              <a:t> spray forms a purple-blue color when combined with traces of amino acids in human perspiration.</a:t>
            </a:r>
          </a:p>
          <a:p>
            <a:pPr>
              <a:lnSpc>
                <a:spcPct val="90000"/>
              </a:lnSpc>
            </a:pPr>
            <a:endParaRPr lang="en-US" sz="1800" b="1" dirty="0">
              <a:solidFill>
                <a:srgbClr val="002060"/>
              </a:solidFill>
            </a:endParaRPr>
          </a:p>
          <a:p>
            <a:pPr>
              <a:lnSpc>
                <a:spcPct val="90000"/>
              </a:lnSpc>
            </a:pPr>
            <a:r>
              <a:rPr lang="en-US" sz="1800" b="1" dirty="0">
                <a:solidFill>
                  <a:srgbClr val="002060"/>
                </a:solidFill>
              </a:rPr>
              <a:t>Applied by spraying onto a porous surface with an aerosol can.</a:t>
            </a:r>
          </a:p>
          <a:p>
            <a:pPr>
              <a:lnSpc>
                <a:spcPct val="90000"/>
              </a:lnSpc>
            </a:pPr>
            <a:endParaRPr lang="en-US" sz="1800" b="1" dirty="0">
              <a:solidFill>
                <a:srgbClr val="002060"/>
              </a:solidFill>
            </a:endParaRPr>
          </a:p>
          <a:p>
            <a:pPr>
              <a:lnSpc>
                <a:spcPct val="90000"/>
              </a:lnSpc>
            </a:pPr>
            <a:r>
              <a:rPr lang="en-US" sz="1800" b="1" dirty="0">
                <a:solidFill>
                  <a:srgbClr val="002060"/>
                </a:solidFill>
              </a:rPr>
              <a:t>Prints begin to appear within an hour or two, and can be developed faster if they are heated in an oven or on a hotplate at a temperature of 80</a:t>
            </a:r>
            <a:r>
              <a:rPr lang="en-US" sz="1800" b="1" baseline="30000" dirty="0">
                <a:solidFill>
                  <a:srgbClr val="002060"/>
                </a:solidFill>
                <a:cs typeface="Arial" charset="0"/>
              </a:rPr>
              <a:t>○</a:t>
            </a:r>
            <a:r>
              <a:rPr lang="en-US" sz="1800" b="1" dirty="0">
                <a:solidFill>
                  <a:srgbClr val="002060"/>
                </a:solidFill>
              </a:rPr>
              <a:t> to 100</a:t>
            </a:r>
            <a:r>
              <a:rPr lang="en-US" sz="1800" b="1" baseline="30000" dirty="0">
                <a:solidFill>
                  <a:srgbClr val="002060"/>
                </a:solidFill>
                <a:cs typeface="Arial" charset="0"/>
              </a:rPr>
              <a:t>○</a:t>
            </a:r>
            <a:r>
              <a:rPr lang="en-US" sz="1800" b="1" dirty="0">
                <a:solidFill>
                  <a:srgbClr val="002060"/>
                </a:solidFill>
              </a:rPr>
              <a:t> Celsius.</a:t>
            </a:r>
          </a:p>
        </p:txBody>
      </p:sp>
      <p:pic>
        <p:nvPicPr>
          <p:cNvPr id="90116" name="Picture 4" descr="ninhydrin%20print"/>
          <p:cNvPicPr>
            <a:picLocks noChangeAspect="1" noChangeArrowheads="1"/>
          </p:cNvPicPr>
          <p:nvPr/>
        </p:nvPicPr>
        <p:blipFill>
          <a:blip r:embed="rId4"/>
          <a:srcRect/>
          <a:stretch>
            <a:fillRect/>
          </a:stretch>
        </p:blipFill>
        <p:spPr bwMode="auto">
          <a:xfrm>
            <a:off x="1549400" y="4070350"/>
            <a:ext cx="2247900" cy="1873250"/>
          </a:xfrm>
          <a:prstGeom prst="rect">
            <a:avLst/>
          </a:prstGeom>
          <a:noFill/>
        </p:spPr>
      </p:pic>
      <p:pic>
        <p:nvPicPr>
          <p:cNvPr id="90118" name="Picture 6" descr="ninhydrin"/>
          <p:cNvPicPr>
            <a:picLocks noChangeAspect="1" noChangeArrowheads="1"/>
          </p:cNvPicPr>
          <p:nvPr/>
        </p:nvPicPr>
        <p:blipFill>
          <a:blip r:embed="rId5"/>
          <a:srcRect/>
          <a:stretch>
            <a:fillRect/>
          </a:stretch>
        </p:blipFill>
        <p:spPr bwMode="auto">
          <a:xfrm>
            <a:off x="5340350" y="4086225"/>
            <a:ext cx="2247900" cy="1857375"/>
          </a:xfrm>
          <a:prstGeom prst="rect">
            <a:avLst/>
          </a:prstGeom>
          <a:noFill/>
        </p:spPr>
      </p:pic>
      <p:sp>
        <p:nvSpPr>
          <p:cNvPr id="90120" name="Text Box 8"/>
          <p:cNvSpPr txBox="1">
            <a:spLocks noChangeArrowheads="1"/>
          </p:cNvSpPr>
          <p:nvPr/>
        </p:nvSpPr>
        <p:spPr bwMode="auto">
          <a:xfrm>
            <a:off x="1592263" y="6172200"/>
            <a:ext cx="2162175" cy="304800"/>
          </a:xfrm>
          <a:prstGeom prst="rect">
            <a:avLst/>
          </a:prstGeom>
          <a:solidFill>
            <a:srgbClr val="C0C0C0"/>
          </a:solidFill>
          <a:ln w="9525" algn="ctr">
            <a:noFill/>
            <a:miter lim="800000"/>
            <a:headEnd/>
            <a:tailEnd/>
          </a:ln>
          <a:effectLst/>
        </p:spPr>
        <p:txBody>
          <a:bodyPr>
            <a:spAutoFit/>
          </a:bodyPr>
          <a:lstStyle/>
          <a:p>
            <a:pPr algn="ctr"/>
            <a:r>
              <a:rPr lang="en-US" sz="1400"/>
              <a:t>Ninhydrin Print</a:t>
            </a:r>
          </a:p>
        </p:txBody>
      </p:sp>
      <p:sp>
        <p:nvSpPr>
          <p:cNvPr id="90121" name="Text Box 9"/>
          <p:cNvSpPr txBox="1">
            <a:spLocks noChangeArrowheads="1"/>
          </p:cNvSpPr>
          <p:nvPr/>
        </p:nvSpPr>
        <p:spPr bwMode="auto">
          <a:xfrm>
            <a:off x="5383213" y="6172200"/>
            <a:ext cx="2162175" cy="304800"/>
          </a:xfrm>
          <a:prstGeom prst="rect">
            <a:avLst/>
          </a:prstGeom>
          <a:solidFill>
            <a:srgbClr val="C0C0C0"/>
          </a:solidFill>
          <a:ln w="9525" algn="ctr">
            <a:noFill/>
            <a:miter lim="800000"/>
            <a:headEnd/>
            <a:tailEnd/>
          </a:ln>
          <a:effectLst/>
        </p:spPr>
        <p:txBody>
          <a:bodyPr>
            <a:spAutoFit/>
          </a:bodyPr>
          <a:lstStyle/>
          <a:p>
            <a:pPr algn="ctr"/>
            <a:r>
              <a:rPr lang="en-US" sz="1400"/>
              <a:t>Ninhydrin Crystals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Kendall/Hunt Publishing Company</a:t>
            </a:r>
            <a:endParaRPr lang="en-US" b="0"/>
          </a:p>
        </p:txBody>
      </p:sp>
      <p:sp>
        <p:nvSpPr>
          <p:cNvPr id="5" name="Slide Number Placeholder 4"/>
          <p:cNvSpPr>
            <a:spLocks noGrp="1"/>
          </p:cNvSpPr>
          <p:nvPr>
            <p:ph type="sldNum" sz="quarter" idx="11"/>
          </p:nvPr>
        </p:nvSpPr>
        <p:spPr/>
        <p:txBody>
          <a:bodyPr/>
          <a:lstStyle/>
          <a:p>
            <a:fld id="{5B0AA11E-B284-4753-9994-4C20776DDE0B}" type="slidenum">
              <a:rPr lang="en-US"/>
              <a:pPr/>
              <a:t>19</a:t>
            </a:fld>
            <a:endParaRPr lang="en-US" b="0"/>
          </a:p>
        </p:txBody>
      </p:sp>
      <p:sp>
        <p:nvSpPr>
          <p:cNvPr id="38914" name="Rectangle 2"/>
          <p:cNvSpPr>
            <a:spLocks noGrp="1" noChangeArrowheads="1"/>
          </p:cNvSpPr>
          <p:nvPr>
            <p:ph type="title"/>
          </p:nvPr>
        </p:nvSpPr>
        <p:spPr/>
        <p:txBody>
          <a:bodyPr/>
          <a:lstStyle/>
          <a:p>
            <a:r>
              <a:rPr lang="en-US">
                <a:latin typeface="Toronto" pitchFamily="34" charset="0"/>
              </a:rPr>
              <a:t>Ninhydrin Fingerprint</a:t>
            </a:r>
            <a:endParaRPr lang="en-US">
              <a:solidFill>
                <a:schemeClr val="bg2"/>
              </a:solidFill>
              <a:latin typeface="Toronto" pitchFamily="34" charset="0"/>
            </a:endParaRPr>
          </a:p>
        </p:txBody>
      </p:sp>
      <p:pic>
        <p:nvPicPr>
          <p:cNvPr id="38917" name="Picture 5"/>
          <p:cNvPicPr>
            <a:picLocks noGrp="1" noChangeAspect="1" noChangeArrowheads="1"/>
          </p:cNvPicPr>
          <p:nvPr>
            <p:ph idx="1"/>
          </p:nvPr>
        </p:nvPicPr>
        <p:blipFill>
          <a:blip r:embed="rId2"/>
          <a:srcRect/>
          <a:stretch>
            <a:fillRect/>
          </a:stretch>
        </p:blipFill>
        <p:spPr>
          <a:xfrm>
            <a:off x="2286000" y="2057400"/>
            <a:ext cx="4265613" cy="41148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600200"/>
            <a:ext cx="8229600" cy="4389438"/>
          </a:xfrm>
        </p:spPr>
        <p:txBody>
          <a:bodyPr/>
          <a:lstStyle/>
          <a:p>
            <a:pPr eaLnBrk="1" hangingPunct="1"/>
            <a:r>
              <a:rPr lang="en-US" dirty="0" smtClean="0"/>
              <a:t>The patterns of friction ridges contain rows of sweat pores that allow sweat and or oil to exit from glands. Sweat mixed with other body oils and dirt produces fingerprints on smooth surfaces. </a:t>
            </a:r>
          </a:p>
          <a:p>
            <a:pPr eaLnBrk="1" hangingPunct="1"/>
            <a:r>
              <a:rPr lang="en-US" dirty="0" smtClean="0"/>
              <a:t>Fingerprints are left by the transfer of oils, amino acids, ions, etc. to a surface</a:t>
            </a:r>
          </a:p>
        </p:txBody>
      </p:sp>
      <p:pic>
        <p:nvPicPr>
          <p:cNvPr id="6148" name="Picture 2" descr="http://www.zetaminor.com/images/dvd_review_images/scary_movie_2/scary_2_hand.jpg"/>
          <p:cNvPicPr>
            <a:picLocks noChangeAspect="1" noChangeArrowheads="1"/>
          </p:cNvPicPr>
          <p:nvPr/>
        </p:nvPicPr>
        <p:blipFill>
          <a:blip r:embed="rId2"/>
          <a:srcRect/>
          <a:stretch>
            <a:fillRect/>
          </a:stretch>
        </p:blipFill>
        <p:spPr bwMode="auto">
          <a:xfrm>
            <a:off x="1752600" y="4191000"/>
            <a:ext cx="4243388" cy="2333625"/>
          </a:xfrm>
          <a:prstGeom prst="rect">
            <a:avLst/>
          </a:prstGeom>
          <a:noFill/>
          <a:ln w="9525">
            <a:noFill/>
            <a:miter lim="800000"/>
            <a:headEnd/>
            <a:tailEnd/>
          </a:ln>
        </p:spPr>
      </p:pic>
      <p:sp>
        <p:nvSpPr>
          <p:cNvPr id="5" name="Rectangle 4"/>
          <p:cNvSpPr/>
          <p:nvPr/>
        </p:nvSpPr>
        <p:spPr>
          <a:xfrm>
            <a:off x="609600" y="762000"/>
            <a:ext cx="7620000"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What causes latent prints?</a:t>
            </a:r>
            <a:endParaRPr lang="en-US" sz="4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8317D0-B71F-442C-8931-564274D569BB}" type="slidenum">
              <a:rPr lang="en-US"/>
              <a:pPr/>
              <a:t>20</a:t>
            </a:fld>
            <a:endParaRPr lang="en-US"/>
          </a:p>
        </p:txBody>
      </p:sp>
      <p:sp>
        <p:nvSpPr>
          <p:cNvPr id="91138" name="Rectangle 2"/>
          <p:cNvSpPr>
            <a:spLocks noGrp="1" noChangeArrowheads="1"/>
          </p:cNvSpPr>
          <p:nvPr>
            <p:ph type="title"/>
            <p:custDataLst>
              <p:tags r:id="rId2"/>
            </p:custDataLst>
          </p:nvPr>
        </p:nvSpPr>
        <p:spPr>
          <a:xfrm>
            <a:off x="457200" y="457200"/>
            <a:ext cx="8229600" cy="1143000"/>
          </a:xfrm>
        </p:spPr>
        <p:txBody>
          <a:bodyPr/>
          <a:lstStyle/>
          <a:p>
            <a:r>
              <a:rPr lang="en-US" sz="4000" b="1" dirty="0">
                <a:solidFill>
                  <a:srgbClr val="FF0000"/>
                </a:solidFill>
                <a:effectLst>
                  <a:outerShdw blurRad="38100" dist="38100" dir="2700000" algn="tl">
                    <a:srgbClr val="000000">
                      <a:alpha val="43137"/>
                    </a:srgbClr>
                  </a:outerShdw>
                </a:effectLst>
              </a:rPr>
              <a:t>3) SILVER NITRATE</a:t>
            </a:r>
          </a:p>
        </p:txBody>
      </p:sp>
      <p:sp>
        <p:nvSpPr>
          <p:cNvPr id="91139" name="Rectangle 3"/>
          <p:cNvSpPr>
            <a:spLocks noGrp="1" noChangeArrowheads="1"/>
          </p:cNvSpPr>
          <p:nvPr>
            <p:ph type="body" idx="1"/>
          </p:nvPr>
        </p:nvSpPr>
        <p:spPr>
          <a:xfrm>
            <a:off x="457200" y="1600200"/>
            <a:ext cx="8229600" cy="1143000"/>
          </a:xfrm>
        </p:spPr>
        <p:txBody>
          <a:bodyPr/>
          <a:lstStyle/>
          <a:p>
            <a:r>
              <a:rPr lang="en-US" sz="1800" b="1" dirty="0">
                <a:solidFill>
                  <a:srgbClr val="002060"/>
                </a:solidFill>
              </a:rPr>
              <a:t>Silver nitrate reacts with the salt in perspiration to form silver chloride, which in turn is revealed under ultraviolet light.</a:t>
            </a:r>
          </a:p>
          <a:p>
            <a:endParaRPr lang="en-US" sz="1800" b="1" dirty="0">
              <a:solidFill>
                <a:schemeClr val="bg1"/>
              </a:solidFill>
            </a:endParaRPr>
          </a:p>
          <a:p>
            <a:r>
              <a:rPr lang="en-US" sz="1800" b="1" dirty="0">
                <a:solidFill>
                  <a:srgbClr val="990000"/>
                </a:solidFill>
              </a:rPr>
              <a:t>The print will appear as a reddish-brown or black color.</a:t>
            </a:r>
          </a:p>
        </p:txBody>
      </p:sp>
      <p:pic>
        <p:nvPicPr>
          <p:cNvPr id="91140" name="Picture 4" descr="mm_satista_fig2"/>
          <p:cNvPicPr>
            <a:picLocks noChangeAspect="1" noChangeArrowheads="1"/>
          </p:cNvPicPr>
          <p:nvPr/>
        </p:nvPicPr>
        <p:blipFill>
          <a:blip r:embed="rId4"/>
          <a:srcRect/>
          <a:stretch>
            <a:fillRect/>
          </a:stretch>
        </p:blipFill>
        <p:spPr bwMode="auto">
          <a:xfrm>
            <a:off x="2593975" y="3048000"/>
            <a:ext cx="3957638" cy="2740025"/>
          </a:xfrm>
          <a:prstGeom prst="rect">
            <a:avLst/>
          </a:prstGeom>
          <a:noFill/>
        </p:spPr>
      </p:pic>
      <p:sp>
        <p:nvSpPr>
          <p:cNvPr id="91142" name="Text Box 6"/>
          <p:cNvSpPr txBox="1">
            <a:spLocks noChangeArrowheads="1"/>
          </p:cNvSpPr>
          <p:nvPr/>
        </p:nvSpPr>
        <p:spPr bwMode="auto">
          <a:xfrm>
            <a:off x="3490913" y="5943600"/>
            <a:ext cx="2162175" cy="304800"/>
          </a:xfrm>
          <a:prstGeom prst="rect">
            <a:avLst/>
          </a:prstGeom>
          <a:solidFill>
            <a:srgbClr val="C0C0C0"/>
          </a:solidFill>
          <a:ln w="9525" algn="ctr">
            <a:noFill/>
            <a:miter lim="800000"/>
            <a:headEnd/>
            <a:tailEnd/>
          </a:ln>
          <a:effectLst/>
        </p:spPr>
        <p:txBody>
          <a:bodyPr>
            <a:spAutoFit/>
          </a:bodyPr>
          <a:lstStyle/>
          <a:p>
            <a:pPr algn="ctr"/>
            <a:r>
              <a:rPr lang="en-US" sz="1400"/>
              <a:t>Silver Nitrate Print</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D76A0C6-85CD-4B8C-8EE6-04EF0390D0FB}" type="slidenum">
              <a:rPr lang="en-US"/>
              <a:pPr/>
              <a:t>21</a:t>
            </a:fld>
            <a:endParaRPr lang="en-US"/>
          </a:p>
        </p:txBody>
      </p:sp>
      <p:sp>
        <p:nvSpPr>
          <p:cNvPr id="92162" name="Rectangle 2"/>
          <p:cNvSpPr>
            <a:spLocks noGrp="1" noChangeArrowheads="1"/>
          </p:cNvSpPr>
          <p:nvPr>
            <p:ph type="title"/>
            <p:custDataLst>
              <p:tags r:id="rId2"/>
            </p:custDataLst>
          </p:nvPr>
        </p:nvSpPr>
        <p:spPr>
          <a:xfrm>
            <a:off x="457200" y="228600"/>
            <a:ext cx="8229600" cy="1143000"/>
          </a:xfrm>
        </p:spPr>
        <p:txBody>
          <a:bodyPr/>
          <a:lstStyle/>
          <a:p>
            <a:r>
              <a:rPr lang="en-US" sz="4000" b="1" dirty="0">
                <a:solidFill>
                  <a:srgbClr val="FF0000"/>
                </a:solidFill>
                <a:effectLst>
                  <a:outerShdw blurRad="38100" dist="38100" dir="2700000" algn="tl">
                    <a:srgbClr val="000000">
                      <a:alpha val="43137"/>
                    </a:srgbClr>
                  </a:outerShdw>
                </a:effectLst>
              </a:rPr>
              <a:t>4) SUPERGLUE FUMING</a:t>
            </a:r>
          </a:p>
        </p:txBody>
      </p:sp>
      <p:sp>
        <p:nvSpPr>
          <p:cNvPr id="92163" name="Rectangle 3"/>
          <p:cNvSpPr>
            <a:spLocks noGrp="1" noChangeArrowheads="1"/>
          </p:cNvSpPr>
          <p:nvPr>
            <p:ph type="body" idx="1"/>
          </p:nvPr>
        </p:nvSpPr>
        <p:spPr>
          <a:xfrm>
            <a:off x="381000" y="1600200"/>
            <a:ext cx="8229600" cy="2362200"/>
          </a:xfrm>
        </p:spPr>
        <p:txBody>
          <a:bodyPr/>
          <a:lstStyle/>
          <a:p>
            <a:r>
              <a:rPr lang="en-US" sz="1800" b="1" dirty="0">
                <a:solidFill>
                  <a:srgbClr val="7030A0"/>
                </a:solidFill>
              </a:rPr>
              <a:t>Superglue fuming is a newer technique that relies on </a:t>
            </a:r>
            <a:r>
              <a:rPr lang="en-US" sz="1800" b="1" dirty="0" err="1">
                <a:solidFill>
                  <a:srgbClr val="7030A0"/>
                </a:solidFill>
              </a:rPr>
              <a:t>cyanoacrylate</a:t>
            </a:r>
            <a:r>
              <a:rPr lang="en-US" sz="1800" b="1" dirty="0">
                <a:solidFill>
                  <a:srgbClr val="7030A0"/>
                </a:solidFill>
              </a:rPr>
              <a:t> ester, the active ingredient in this type of very strong, quick-acting adhesive.</a:t>
            </a:r>
          </a:p>
          <a:p>
            <a:endParaRPr lang="en-US" sz="1800" b="1" dirty="0">
              <a:solidFill>
                <a:srgbClr val="7030A0"/>
              </a:solidFill>
            </a:endParaRPr>
          </a:p>
          <a:p>
            <a:r>
              <a:rPr lang="en-US" sz="1800" b="1" dirty="0">
                <a:solidFill>
                  <a:srgbClr val="7030A0"/>
                </a:solidFill>
              </a:rPr>
              <a:t>The fumes can be applied by heating the object in a closed cabinet or by filling the hole of a closed space, such as the interior of an automobile, with fumes to reveal every latent print.</a:t>
            </a:r>
          </a:p>
        </p:txBody>
      </p:sp>
      <p:pic>
        <p:nvPicPr>
          <p:cNvPr id="92164" name="Picture 4" descr="cyvac"/>
          <p:cNvPicPr>
            <a:picLocks noChangeAspect="1" noChangeArrowheads="1"/>
          </p:cNvPicPr>
          <p:nvPr/>
        </p:nvPicPr>
        <p:blipFill>
          <a:blip r:embed="rId4"/>
          <a:srcRect/>
          <a:stretch>
            <a:fillRect/>
          </a:stretch>
        </p:blipFill>
        <p:spPr bwMode="auto">
          <a:xfrm>
            <a:off x="1724025" y="4003675"/>
            <a:ext cx="2205038" cy="1647825"/>
          </a:xfrm>
          <a:prstGeom prst="rect">
            <a:avLst/>
          </a:prstGeom>
          <a:noFill/>
        </p:spPr>
      </p:pic>
      <p:pic>
        <p:nvPicPr>
          <p:cNvPr id="92166" name="Picture 6" descr="SupergluePrint"/>
          <p:cNvPicPr>
            <a:picLocks noChangeAspect="1" noChangeArrowheads="1"/>
          </p:cNvPicPr>
          <p:nvPr/>
        </p:nvPicPr>
        <p:blipFill>
          <a:blip r:embed="rId5"/>
          <a:srcRect/>
          <a:stretch>
            <a:fillRect/>
          </a:stretch>
        </p:blipFill>
        <p:spPr bwMode="auto">
          <a:xfrm>
            <a:off x="5829300" y="3581400"/>
            <a:ext cx="1627188" cy="2138363"/>
          </a:xfrm>
          <a:prstGeom prst="rect">
            <a:avLst/>
          </a:prstGeom>
          <a:noFill/>
        </p:spPr>
      </p:pic>
      <p:sp>
        <p:nvSpPr>
          <p:cNvPr id="92168" name="Text Box 8"/>
          <p:cNvSpPr txBox="1">
            <a:spLocks noChangeArrowheads="1"/>
          </p:cNvSpPr>
          <p:nvPr/>
        </p:nvSpPr>
        <p:spPr bwMode="auto">
          <a:xfrm>
            <a:off x="1744663" y="5943600"/>
            <a:ext cx="2162175" cy="517525"/>
          </a:xfrm>
          <a:prstGeom prst="rect">
            <a:avLst/>
          </a:prstGeom>
          <a:solidFill>
            <a:srgbClr val="C0C0C0"/>
          </a:solidFill>
          <a:ln w="9525" algn="ctr">
            <a:noFill/>
            <a:miter lim="800000"/>
            <a:headEnd/>
            <a:tailEnd/>
          </a:ln>
          <a:effectLst/>
        </p:spPr>
        <p:txBody>
          <a:bodyPr>
            <a:spAutoFit/>
          </a:bodyPr>
          <a:lstStyle/>
          <a:p>
            <a:pPr algn="ctr"/>
            <a:r>
              <a:rPr lang="en-US" sz="1400"/>
              <a:t>Superglue Fuming Chamber</a:t>
            </a:r>
          </a:p>
        </p:txBody>
      </p:sp>
      <p:sp>
        <p:nvSpPr>
          <p:cNvPr id="92169" name="Text Box 9"/>
          <p:cNvSpPr txBox="1">
            <a:spLocks noChangeArrowheads="1"/>
          </p:cNvSpPr>
          <p:nvPr/>
        </p:nvSpPr>
        <p:spPr bwMode="auto">
          <a:xfrm>
            <a:off x="5562600" y="5943600"/>
            <a:ext cx="2162175" cy="517525"/>
          </a:xfrm>
          <a:prstGeom prst="rect">
            <a:avLst/>
          </a:prstGeom>
          <a:solidFill>
            <a:srgbClr val="C0C0C0"/>
          </a:solidFill>
          <a:ln w="9525" algn="ctr">
            <a:noFill/>
            <a:miter lim="800000"/>
            <a:headEnd/>
            <a:tailEnd/>
          </a:ln>
          <a:effectLst/>
        </p:spPr>
        <p:txBody>
          <a:bodyPr>
            <a:spAutoFit/>
          </a:bodyPr>
          <a:lstStyle/>
          <a:p>
            <a:pPr algn="ctr"/>
            <a:r>
              <a:rPr lang="en-US" sz="1400"/>
              <a:t>Print Developed Using Superglue</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0"/>
          </p:nvPr>
        </p:nvSpPr>
        <p:spPr/>
        <p:txBody>
          <a:bodyPr/>
          <a:lstStyle/>
          <a:p>
            <a:r>
              <a:rPr lang="en-US"/>
              <a:t>Kendall/Hunt Publishing Company</a:t>
            </a:r>
            <a:endParaRPr lang="en-US" b="0"/>
          </a:p>
        </p:txBody>
      </p:sp>
      <p:sp>
        <p:nvSpPr>
          <p:cNvPr id="6" name="Slide Number Placeholder 6"/>
          <p:cNvSpPr>
            <a:spLocks noGrp="1"/>
          </p:cNvSpPr>
          <p:nvPr>
            <p:ph type="sldNum" sz="quarter" idx="11"/>
          </p:nvPr>
        </p:nvSpPr>
        <p:spPr/>
        <p:txBody>
          <a:bodyPr/>
          <a:lstStyle/>
          <a:p>
            <a:fld id="{50B0BE74-EE3F-4863-9727-6BC0DB67A10A}" type="slidenum">
              <a:rPr lang="en-US"/>
              <a:pPr/>
              <a:t>22</a:t>
            </a:fld>
            <a:endParaRPr lang="en-US" b="0"/>
          </a:p>
        </p:txBody>
      </p:sp>
      <p:sp>
        <p:nvSpPr>
          <p:cNvPr id="27650" name="Rectangle 2"/>
          <p:cNvSpPr>
            <a:spLocks noGrp="1" noChangeArrowheads="1"/>
          </p:cNvSpPr>
          <p:nvPr>
            <p:ph type="title"/>
          </p:nvPr>
        </p:nvSpPr>
        <p:spPr/>
        <p:txBody>
          <a:bodyPr/>
          <a:lstStyle/>
          <a:p>
            <a:r>
              <a:rPr lang="en-US">
                <a:latin typeface="Toronto" pitchFamily="34" charset="0"/>
              </a:rPr>
              <a:t>Cyanoacrylate Fingerprints</a:t>
            </a:r>
            <a:endParaRPr lang="en-US">
              <a:solidFill>
                <a:schemeClr val="bg2"/>
              </a:solidFill>
              <a:latin typeface="Toronto" pitchFamily="34" charset="0"/>
            </a:endParaRPr>
          </a:p>
        </p:txBody>
      </p:sp>
      <p:pic>
        <p:nvPicPr>
          <p:cNvPr id="27653" name="Picture 5"/>
          <p:cNvPicPr>
            <a:picLocks noGrp="1" noChangeAspect="1" noChangeArrowheads="1"/>
          </p:cNvPicPr>
          <p:nvPr>
            <p:ph sz="half" idx="1"/>
          </p:nvPr>
        </p:nvPicPr>
        <p:blipFill>
          <a:blip r:embed="rId2" cstate="print"/>
          <a:srcRect/>
          <a:stretch>
            <a:fillRect/>
          </a:stretch>
        </p:blipFill>
        <p:spPr>
          <a:xfrm>
            <a:off x="1600200" y="2057400"/>
            <a:ext cx="2490788" cy="3800475"/>
          </a:xfrm>
        </p:spPr>
      </p:pic>
      <p:pic>
        <p:nvPicPr>
          <p:cNvPr id="27656" name="Picture 8" descr="prints on coke can"/>
          <p:cNvPicPr>
            <a:picLocks noGrp="1" noChangeAspect="1" noChangeArrowheads="1"/>
          </p:cNvPicPr>
          <p:nvPr>
            <p:ph sz="quarter" idx="2"/>
          </p:nvPr>
        </p:nvPicPr>
        <p:blipFill>
          <a:blip r:embed="rId3" cstate="print">
            <a:lum bright="12000"/>
          </a:blip>
          <a:srcRect l="11786" t="6924" r="8214" b="3799"/>
          <a:stretch>
            <a:fillRect/>
          </a:stretch>
        </p:blipFill>
        <p:spPr>
          <a:xfrm>
            <a:off x="4572000" y="2057400"/>
            <a:ext cx="2514600" cy="3810000"/>
          </a:xfrm>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09FC12D-C934-4647-A16F-D06912D358EF}" type="slidenum">
              <a:rPr lang="en-US"/>
              <a:pPr/>
              <a:t>23</a:t>
            </a:fld>
            <a:endParaRPr lang="en-US"/>
          </a:p>
        </p:txBody>
      </p:sp>
      <p:sp>
        <p:nvSpPr>
          <p:cNvPr id="93186" name="Rectangle 2"/>
          <p:cNvSpPr>
            <a:spLocks noGrp="1" noChangeArrowheads="1"/>
          </p:cNvSpPr>
          <p:nvPr>
            <p:ph type="title"/>
            <p:custDataLst>
              <p:tags r:id="rId2"/>
            </p:custDataLst>
          </p:nvPr>
        </p:nvSpPr>
        <p:spPr>
          <a:xfrm>
            <a:off x="457200" y="228600"/>
            <a:ext cx="8305800" cy="1143000"/>
          </a:xfrm>
        </p:spPr>
        <p:txBody>
          <a:bodyPr/>
          <a:lstStyle/>
          <a:p>
            <a:r>
              <a:rPr lang="en-US" sz="3600" b="1" dirty="0">
                <a:solidFill>
                  <a:srgbClr val="FF0000"/>
                </a:solidFill>
                <a:effectLst>
                  <a:outerShdw blurRad="38100" dist="38100" dir="2700000" algn="tl">
                    <a:srgbClr val="000000">
                      <a:alpha val="43137"/>
                    </a:srgbClr>
                  </a:outerShdw>
                </a:effectLst>
              </a:rPr>
              <a:t>IF MORE THAN ONE METHOD IS USED...</a:t>
            </a:r>
          </a:p>
        </p:txBody>
      </p:sp>
      <p:sp>
        <p:nvSpPr>
          <p:cNvPr id="93187" name="Rectangle 3"/>
          <p:cNvSpPr>
            <a:spLocks noGrp="1" noChangeArrowheads="1"/>
          </p:cNvSpPr>
          <p:nvPr>
            <p:ph type="body" idx="1"/>
          </p:nvPr>
        </p:nvSpPr>
        <p:spPr>
          <a:xfrm>
            <a:off x="381000" y="1524000"/>
            <a:ext cx="8229600" cy="4525963"/>
          </a:xfrm>
        </p:spPr>
        <p:txBody>
          <a:bodyPr/>
          <a:lstStyle/>
          <a:p>
            <a:r>
              <a:rPr lang="en-US" sz="1800" b="1" dirty="0">
                <a:solidFill>
                  <a:srgbClr val="002060"/>
                </a:solidFill>
              </a:rPr>
              <a:t>If more than one method is used to develop prints, the order in which the techniques are used is important. The following order should be used to develop fingerprints: </a:t>
            </a: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endParaRPr lang="en-US" sz="1800" b="1" dirty="0">
              <a:solidFill>
                <a:schemeClr val="bg1"/>
              </a:solidFill>
            </a:endParaRPr>
          </a:p>
          <a:p>
            <a:r>
              <a:rPr lang="en-US" sz="1800" b="1" dirty="0">
                <a:solidFill>
                  <a:srgbClr val="FF0000"/>
                </a:solidFill>
              </a:rPr>
              <a:t>This is the procedure used for optimal visualization because Iodine fuming is not permanent.</a:t>
            </a:r>
          </a:p>
          <a:p>
            <a:endParaRPr lang="en-US" sz="1800" b="1" dirty="0">
              <a:solidFill>
                <a:schemeClr val="bg1"/>
              </a:solidFill>
            </a:endParaRPr>
          </a:p>
          <a:p>
            <a:r>
              <a:rPr lang="en-US" sz="1800" b="1" dirty="0">
                <a:solidFill>
                  <a:srgbClr val="7030A0"/>
                </a:solidFill>
              </a:rPr>
              <a:t>If </a:t>
            </a:r>
            <a:r>
              <a:rPr lang="en-US" sz="1800" b="1" dirty="0" err="1">
                <a:solidFill>
                  <a:srgbClr val="7030A0"/>
                </a:solidFill>
              </a:rPr>
              <a:t>Ninhydrin</a:t>
            </a:r>
            <a:r>
              <a:rPr lang="en-US" sz="1800" b="1" dirty="0">
                <a:solidFill>
                  <a:srgbClr val="7030A0"/>
                </a:solidFill>
              </a:rPr>
              <a:t> fails, silver nitrate can be used but it will wash away all the fatty oils and proteins from the surface.</a:t>
            </a:r>
          </a:p>
          <a:p>
            <a:endParaRPr lang="en-US" sz="1800" b="1" dirty="0">
              <a:solidFill>
                <a:schemeClr val="bg1"/>
              </a:solidFill>
            </a:endParaRPr>
          </a:p>
          <a:p>
            <a:r>
              <a:rPr lang="en-US" sz="1800" b="1" dirty="0">
                <a:solidFill>
                  <a:schemeClr val="bg1"/>
                </a:solidFill>
                <a:effectLst>
                  <a:outerShdw blurRad="38100" dist="38100" dir="2700000" algn="tl">
                    <a:srgbClr val="000000">
                      <a:alpha val="43137"/>
                    </a:srgbClr>
                  </a:outerShdw>
                </a:effectLst>
              </a:rPr>
              <a:t>Superglue fuming, if used, must be used last.</a:t>
            </a:r>
          </a:p>
        </p:txBody>
      </p:sp>
      <p:sp>
        <p:nvSpPr>
          <p:cNvPr id="93189" name="Oval 5"/>
          <p:cNvSpPr>
            <a:spLocks noChangeArrowheads="1"/>
          </p:cNvSpPr>
          <p:nvPr/>
        </p:nvSpPr>
        <p:spPr bwMode="auto">
          <a:xfrm>
            <a:off x="635000" y="2667000"/>
            <a:ext cx="1490663" cy="1060450"/>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(1)</a:t>
            </a:r>
          </a:p>
          <a:p>
            <a:pPr algn="ctr" eaLnBrk="0" hangingPunct="0">
              <a:lnSpc>
                <a:spcPct val="85000"/>
              </a:lnSpc>
              <a:spcBef>
                <a:spcPct val="25000"/>
              </a:spcBef>
            </a:pPr>
            <a:r>
              <a:rPr lang="en-US" sz="1400"/>
              <a:t>Iodine fuming</a:t>
            </a:r>
          </a:p>
        </p:txBody>
      </p:sp>
      <p:sp>
        <p:nvSpPr>
          <p:cNvPr id="93190" name="Oval 6"/>
          <p:cNvSpPr>
            <a:spLocks noChangeArrowheads="1"/>
          </p:cNvSpPr>
          <p:nvPr/>
        </p:nvSpPr>
        <p:spPr bwMode="auto">
          <a:xfrm>
            <a:off x="2762250" y="2667000"/>
            <a:ext cx="1490663" cy="1060450"/>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(2)</a:t>
            </a:r>
          </a:p>
          <a:p>
            <a:pPr algn="ctr" eaLnBrk="0" hangingPunct="0">
              <a:lnSpc>
                <a:spcPct val="85000"/>
              </a:lnSpc>
              <a:spcBef>
                <a:spcPct val="25000"/>
              </a:spcBef>
            </a:pPr>
            <a:r>
              <a:rPr lang="en-US" sz="1400"/>
              <a:t>Ninhydrin</a:t>
            </a:r>
          </a:p>
        </p:txBody>
      </p:sp>
      <p:sp>
        <p:nvSpPr>
          <p:cNvPr id="93191" name="Oval 7"/>
          <p:cNvSpPr>
            <a:spLocks noChangeArrowheads="1"/>
          </p:cNvSpPr>
          <p:nvPr/>
        </p:nvSpPr>
        <p:spPr bwMode="auto">
          <a:xfrm>
            <a:off x="4889500" y="2667000"/>
            <a:ext cx="1490663" cy="1060450"/>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(3)</a:t>
            </a:r>
          </a:p>
          <a:p>
            <a:pPr algn="ctr" eaLnBrk="0" hangingPunct="0">
              <a:lnSpc>
                <a:spcPct val="85000"/>
              </a:lnSpc>
              <a:spcBef>
                <a:spcPct val="25000"/>
              </a:spcBef>
            </a:pPr>
            <a:r>
              <a:rPr lang="en-US" sz="1400"/>
              <a:t>Silver nitrate</a:t>
            </a:r>
          </a:p>
        </p:txBody>
      </p:sp>
      <p:sp>
        <p:nvSpPr>
          <p:cNvPr id="93192" name="Oval 8"/>
          <p:cNvSpPr>
            <a:spLocks noChangeArrowheads="1"/>
          </p:cNvSpPr>
          <p:nvPr/>
        </p:nvSpPr>
        <p:spPr bwMode="auto">
          <a:xfrm>
            <a:off x="7018338" y="2667000"/>
            <a:ext cx="1490662" cy="1060450"/>
          </a:xfrm>
          <a:prstGeom prst="ellipse">
            <a:avLst/>
          </a:prstGeom>
          <a:solidFill>
            <a:srgbClr val="C0C0C0"/>
          </a:solidFill>
          <a:ln w="25400" algn="ctr">
            <a:noFill/>
            <a:round/>
            <a:headEnd/>
            <a:tailEnd/>
          </a:ln>
          <a:effectLst>
            <a:outerShdw dist="35921" dir="2700000" algn="ctr" rotWithShape="0">
              <a:schemeClr val="bg2"/>
            </a:outerShdw>
          </a:effectLst>
        </p:spPr>
        <p:txBody>
          <a:bodyPr wrap="none" anchor="ctr"/>
          <a:lstStyle/>
          <a:p>
            <a:pPr algn="ctr" eaLnBrk="0" hangingPunct="0">
              <a:lnSpc>
                <a:spcPct val="85000"/>
              </a:lnSpc>
              <a:spcBef>
                <a:spcPct val="25000"/>
              </a:spcBef>
            </a:pPr>
            <a:r>
              <a:rPr lang="en-US" sz="1400"/>
              <a:t>(4)</a:t>
            </a:r>
          </a:p>
          <a:p>
            <a:pPr algn="ctr" eaLnBrk="0" hangingPunct="0">
              <a:lnSpc>
                <a:spcPct val="85000"/>
              </a:lnSpc>
              <a:spcBef>
                <a:spcPct val="25000"/>
              </a:spcBef>
            </a:pPr>
            <a:r>
              <a:rPr lang="en-US" sz="1400"/>
              <a:t>Superglue</a:t>
            </a:r>
          </a:p>
          <a:p>
            <a:pPr algn="ctr" eaLnBrk="0" hangingPunct="0">
              <a:lnSpc>
                <a:spcPct val="85000"/>
              </a:lnSpc>
              <a:spcBef>
                <a:spcPct val="25000"/>
              </a:spcBef>
            </a:pPr>
            <a:r>
              <a:rPr lang="en-US" sz="1400"/>
              <a:t>fuming</a:t>
            </a:r>
          </a:p>
        </p:txBody>
      </p:sp>
      <p:sp>
        <p:nvSpPr>
          <p:cNvPr id="93193" name="AutoShape 9"/>
          <p:cNvSpPr>
            <a:spLocks noChangeArrowheads="1"/>
          </p:cNvSpPr>
          <p:nvPr/>
        </p:nvSpPr>
        <p:spPr bwMode="auto">
          <a:xfrm>
            <a:off x="2378075" y="2838450"/>
            <a:ext cx="212725" cy="717550"/>
          </a:xfrm>
          <a:prstGeom prst="homePlate">
            <a:avLst>
              <a:gd name="adj" fmla="val 100000"/>
            </a:avLst>
          </a:prstGeom>
          <a:solidFill>
            <a:srgbClr val="FF0000"/>
          </a:solidFill>
          <a:ln w="19050" algn="ctr">
            <a:noFill/>
            <a:miter lim="800000"/>
            <a:headEnd/>
            <a:tailEnd/>
          </a:ln>
          <a:effectLst/>
        </p:spPr>
        <p:txBody>
          <a:bodyPr lIns="45720" rIns="45720" anchor="ctr"/>
          <a:lstStyle/>
          <a:p>
            <a:pPr algn="ctr" eaLnBrk="0" hangingPunct="0">
              <a:lnSpc>
                <a:spcPct val="85000"/>
              </a:lnSpc>
              <a:spcBef>
                <a:spcPct val="25000"/>
              </a:spcBef>
            </a:pPr>
            <a:endParaRPr lang="es-ES_tradnl"/>
          </a:p>
        </p:txBody>
      </p:sp>
      <p:sp>
        <p:nvSpPr>
          <p:cNvPr id="93194" name="AutoShape 10"/>
          <p:cNvSpPr>
            <a:spLocks noChangeArrowheads="1"/>
          </p:cNvSpPr>
          <p:nvPr/>
        </p:nvSpPr>
        <p:spPr bwMode="auto">
          <a:xfrm>
            <a:off x="4511675" y="2838450"/>
            <a:ext cx="212725" cy="717550"/>
          </a:xfrm>
          <a:prstGeom prst="homePlate">
            <a:avLst>
              <a:gd name="adj" fmla="val 100000"/>
            </a:avLst>
          </a:prstGeom>
          <a:solidFill>
            <a:srgbClr val="FF0000"/>
          </a:solidFill>
          <a:ln w="19050" algn="ctr">
            <a:noFill/>
            <a:miter lim="800000"/>
            <a:headEnd/>
            <a:tailEnd/>
          </a:ln>
          <a:effectLst/>
        </p:spPr>
        <p:txBody>
          <a:bodyPr lIns="45720" rIns="45720" anchor="ctr"/>
          <a:lstStyle/>
          <a:p>
            <a:pPr algn="ctr" eaLnBrk="0" hangingPunct="0">
              <a:lnSpc>
                <a:spcPct val="85000"/>
              </a:lnSpc>
              <a:spcBef>
                <a:spcPct val="25000"/>
              </a:spcBef>
            </a:pPr>
            <a:endParaRPr lang="es-ES_tradnl"/>
          </a:p>
        </p:txBody>
      </p:sp>
      <p:sp>
        <p:nvSpPr>
          <p:cNvPr id="93195" name="AutoShape 11"/>
          <p:cNvSpPr>
            <a:spLocks noChangeArrowheads="1"/>
          </p:cNvSpPr>
          <p:nvPr/>
        </p:nvSpPr>
        <p:spPr bwMode="auto">
          <a:xfrm>
            <a:off x="6569075" y="2838450"/>
            <a:ext cx="212725" cy="717550"/>
          </a:xfrm>
          <a:prstGeom prst="homePlate">
            <a:avLst>
              <a:gd name="adj" fmla="val 100000"/>
            </a:avLst>
          </a:prstGeom>
          <a:solidFill>
            <a:srgbClr val="FF0000"/>
          </a:solidFill>
          <a:ln w="19050" algn="ctr">
            <a:noFill/>
            <a:miter lim="800000"/>
            <a:headEnd/>
            <a:tailEnd/>
          </a:ln>
          <a:effectLst/>
        </p:spPr>
        <p:txBody>
          <a:bodyPr lIns="45720" rIns="45720" anchor="ctr"/>
          <a:lstStyle/>
          <a:p>
            <a:pPr algn="ctr" eaLnBrk="0" hangingPunct="0">
              <a:lnSpc>
                <a:spcPct val="85000"/>
              </a:lnSpc>
              <a:spcBef>
                <a:spcPct val="25000"/>
              </a:spcBef>
            </a:pPr>
            <a:endParaRPr lang="es-ES_tradnl"/>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590800"/>
            <a:ext cx="6324600" cy="1828800"/>
          </a:xfrm>
        </p:spPr>
        <p:txBody>
          <a:bodyPr/>
          <a:lstStyle/>
          <a:p>
            <a:r>
              <a:rPr lang="en-US" sz="6000" dirty="0" smtClean="0"/>
              <a:t>Questions?</a:t>
            </a:r>
            <a:endParaRPr lang="en-US" sz="6000" dirty="0"/>
          </a:p>
        </p:txBody>
      </p:sp>
      <p:pic>
        <p:nvPicPr>
          <p:cNvPr id="2052" name="Picture 4" descr="Dusting Brush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3733800"/>
            <a:ext cx="3352800" cy="3352800"/>
          </a:xfrm>
          <a:prstGeom prst="rect">
            <a:avLst/>
          </a:prstGeom>
          <a:noFill/>
        </p:spPr>
      </p:pic>
      <p:pic>
        <p:nvPicPr>
          <p:cNvPr id="2053" name="Picture 5" descr="Gloved Hand 2"/>
          <p:cNvPicPr>
            <a:picLocks noChangeAspect="1" noChangeArrowheads="1"/>
          </p:cNvPicPr>
          <p:nvPr/>
        </p:nvPicPr>
        <p:blipFill>
          <a:blip r:embed="rId3" cstate="print">
            <a:clrChange>
              <a:clrFrom>
                <a:srgbClr val="180C3E"/>
              </a:clrFrom>
              <a:clrTo>
                <a:srgbClr val="180C3E">
                  <a:alpha val="0"/>
                </a:srgbClr>
              </a:clrTo>
            </a:clrChange>
          </a:blip>
          <a:srcRect/>
          <a:stretch>
            <a:fillRect/>
          </a:stretch>
        </p:blipFill>
        <p:spPr bwMode="auto">
          <a:xfrm>
            <a:off x="2743200" y="914400"/>
            <a:ext cx="3581400" cy="2686050"/>
          </a:xfrm>
          <a:prstGeom prst="rect">
            <a:avLst/>
          </a:prstGeom>
          <a:noFill/>
        </p:spPr>
      </p:pic>
      <p:pic>
        <p:nvPicPr>
          <p:cNvPr id="2055" name="Picture 7" descr="Mag Glass Yellow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59525" y="3962400"/>
            <a:ext cx="2784475" cy="2895600"/>
          </a:xfrm>
          <a:prstGeom prst="rect">
            <a:avLst/>
          </a:prstGeom>
          <a:noFill/>
        </p:spPr>
      </p:pic>
      <p:sp>
        <p:nvSpPr>
          <p:cNvPr id="2056" name="Text Box 8"/>
          <p:cNvSpPr txBox="1">
            <a:spLocks noChangeArrowheads="1"/>
          </p:cNvSpPr>
          <p:nvPr/>
        </p:nvSpPr>
        <p:spPr bwMode="auto">
          <a:xfrm>
            <a:off x="7848600" y="6537325"/>
            <a:ext cx="1295400" cy="396875"/>
          </a:xfrm>
          <a:prstGeom prst="rect">
            <a:avLst/>
          </a:prstGeom>
          <a:noFill/>
          <a:ln w="9525">
            <a:noFill/>
            <a:miter lim="800000"/>
            <a:headEnd/>
            <a:tailEnd/>
          </a:ln>
          <a:effectLst/>
        </p:spPr>
        <p:txBody>
          <a:bodyPr>
            <a:spAutoFit/>
          </a:bodyPr>
          <a:lstStyle/>
          <a:p>
            <a:r>
              <a:rPr lang="en-US" sz="2000" b="1" i="1">
                <a:latin typeface="Times New Roman" pitchFamily="18" charset="0"/>
              </a:rPr>
              <a:t>bsapp.com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solidFill>
                  <a:srgbClr val="FF0000"/>
                </a:solidFill>
                <a:effectLst>
                  <a:outerShdw blurRad="38100" dist="38100" dir="2700000" algn="tl">
                    <a:srgbClr val="000000">
                      <a:alpha val="43137"/>
                    </a:srgbClr>
                  </a:outerShdw>
                </a:effectLst>
              </a:rPr>
              <a:t>What Does Developing Prints Mean?</a:t>
            </a:r>
          </a:p>
        </p:txBody>
      </p:sp>
      <p:sp>
        <p:nvSpPr>
          <p:cNvPr id="3" name="Content Placeholder 2"/>
          <p:cNvSpPr>
            <a:spLocks noGrp="1"/>
          </p:cNvSpPr>
          <p:nvPr>
            <p:ph idx="1"/>
          </p:nvPr>
        </p:nvSpPr>
        <p:spPr/>
        <p:txBody>
          <a:bodyPr/>
          <a:lstStyle/>
          <a:p>
            <a:pPr eaLnBrk="1" hangingPunct="1"/>
            <a:r>
              <a:rPr lang="en-US" dirty="0" smtClean="0"/>
              <a:t>Making  latent prints visible to the naked eye</a:t>
            </a:r>
          </a:p>
        </p:txBody>
      </p:sp>
      <p:pic>
        <p:nvPicPr>
          <p:cNvPr id="7172" name="Picture 2" descr="Fingerprint"/>
          <p:cNvPicPr>
            <a:picLocks noChangeAspect="1" noChangeArrowheads="1"/>
          </p:cNvPicPr>
          <p:nvPr/>
        </p:nvPicPr>
        <p:blipFill>
          <a:blip r:embed="rId2"/>
          <a:srcRect/>
          <a:stretch>
            <a:fillRect/>
          </a:stretch>
        </p:blipFill>
        <p:spPr bwMode="auto">
          <a:xfrm>
            <a:off x="609600" y="2514600"/>
            <a:ext cx="2819400" cy="3941763"/>
          </a:xfrm>
          <a:prstGeom prst="rect">
            <a:avLst/>
          </a:prstGeom>
          <a:noFill/>
          <a:ln w="9525">
            <a:noFill/>
            <a:miter lim="800000"/>
            <a:headEnd/>
            <a:tailEnd/>
          </a:ln>
        </p:spPr>
      </p:pic>
      <p:pic>
        <p:nvPicPr>
          <p:cNvPr id="7173" name="Picture 4" descr="http://cache.viewimages.com/xc/3273345.jpg?v=1&amp;c=ViewImages&amp;k=2&amp;d=2C48553CC6AAB74CFC0BE00515744886A55A1E4F32AD3138"/>
          <p:cNvPicPr>
            <a:picLocks noChangeAspect="1" noChangeArrowheads="1"/>
          </p:cNvPicPr>
          <p:nvPr/>
        </p:nvPicPr>
        <p:blipFill>
          <a:blip r:embed="rId3"/>
          <a:srcRect b="14937"/>
          <a:stretch>
            <a:fillRect/>
          </a:stretch>
        </p:blipFill>
        <p:spPr bwMode="auto">
          <a:xfrm>
            <a:off x="3505200" y="2895600"/>
            <a:ext cx="4953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r>
              <a:rPr lang="en-US" sz="4000" smtClean="0"/>
              <a:t>At the scene, if there is a small item that is believed to have prints…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sp>
        <p:nvSpPr>
          <p:cNvPr id="9219" name="Content Placeholder 2"/>
          <p:cNvSpPr>
            <a:spLocks noGrp="1"/>
          </p:cNvSpPr>
          <p:nvPr>
            <p:ph idx="1"/>
          </p:nvPr>
        </p:nvSpPr>
        <p:spPr>
          <a:xfrm>
            <a:off x="457200" y="1935163"/>
            <a:ext cx="4724400" cy="4389437"/>
          </a:xfrm>
        </p:spPr>
        <p:txBody>
          <a:bodyPr/>
          <a:lstStyle/>
          <a:p>
            <a:pPr eaLnBrk="1" hangingPunct="1"/>
            <a:r>
              <a:rPr lang="en-US" sz="3600" b="1" dirty="0" smtClean="0"/>
              <a:t>It should be collected and brought to the latent print unit of the crime lab.</a:t>
            </a:r>
          </a:p>
        </p:txBody>
      </p:sp>
      <p:pic>
        <p:nvPicPr>
          <p:cNvPr id="9220" name="Picture 2" descr="http://www.sjcso.com/Divisions/Investigations/images/crimelab.jpg"/>
          <p:cNvPicPr>
            <a:picLocks noChangeAspect="1" noChangeArrowheads="1"/>
          </p:cNvPicPr>
          <p:nvPr/>
        </p:nvPicPr>
        <p:blipFill>
          <a:blip r:embed="rId2"/>
          <a:srcRect/>
          <a:stretch>
            <a:fillRect/>
          </a:stretch>
        </p:blipFill>
        <p:spPr bwMode="auto">
          <a:xfrm>
            <a:off x="5181600" y="2057400"/>
            <a:ext cx="34290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If an object is very large or cannot be moved…</a:t>
            </a:r>
            <a:endParaRPr lang="en-US" dirty="0"/>
          </a:p>
        </p:txBody>
      </p:sp>
      <p:sp>
        <p:nvSpPr>
          <p:cNvPr id="3" name="Content Placeholder 2"/>
          <p:cNvSpPr>
            <a:spLocks noGrp="1"/>
          </p:cNvSpPr>
          <p:nvPr>
            <p:ph idx="1"/>
          </p:nvPr>
        </p:nvSpPr>
        <p:spPr>
          <a:xfrm>
            <a:off x="457200" y="1935163"/>
            <a:ext cx="6781800" cy="4389437"/>
          </a:xfrm>
        </p:spPr>
        <p:txBody>
          <a:bodyPr/>
          <a:lstStyle/>
          <a:p>
            <a:pPr eaLnBrk="1" hangingPunct="1"/>
            <a:r>
              <a:rPr lang="en-US" sz="3200" b="1" dirty="0" smtClean="0">
                <a:solidFill>
                  <a:srgbClr val="FF0000"/>
                </a:solidFill>
                <a:effectLst>
                  <a:outerShdw blurRad="38100" dist="38100" dir="2700000" algn="tl">
                    <a:srgbClr val="000000">
                      <a:alpha val="43137"/>
                    </a:srgbClr>
                  </a:outerShdw>
                </a:effectLst>
              </a:rPr>
              <a:t>We must apply latent fingerprint developing techniques at the scene</a:t>
            </a:r>
          </a:p>
        </p:txBody>
      </p:sp>
      <p:pic>
        <p:nvPicPr>
          <p:cNvPr id="10244" name="Picture 2" descr="http://www.bbc.co.uk/wiltshire/content/images/2005/06/14/roche_court_2005_26_400x300.jpg"/>
          <p:cNvPicPr>
            <a:picLocks noChangeAspect="1" noChangeArrowheads="1"/>
          </p:cNvPicPr>
          <p:nvPr/>
        </p:nvPicPr>
        <p:blipFill>
          <a:blip r:embed="rId2"/>
          <a:srcRect/>
          <a:stretch>
            <a:fillRect/>
          </a:stretch>
        </p:blipFill>
        <p:spPr bwMode="auto">
          <a:xfrm>
            <a:off x="457200" y="3429000"/>
            <a:ext cx="3810000" cy="2857500"/>
          </a:xfrm>
          <a:prstGeom prst="rect">
            <a:avLst/>
          </a:prstGeom>
          <a:noFill/>
          <a:ln w="9525">
            <a:noFill/>
            <a:miter lim="800000"/>
            <a:headEnd/>
            <a:tailEnd/>
          </a:ln>
        </p:spPr>
      </p:pic>
      <p:pic>
        <p:nvPicPr>
          <p:cNvPr id="10245" name="Picture 4" descr="http://artlind.com/images/Lindhaven%20Pictures/0305/DeputyDonaldHorn.JPG"/>
          <p:cNvPicPr>
            <a:picLocks noChangeAspect="1" noChangeArrowheads="1"/>
          </p:cNvPicPr>
          <p:nvPr/>
        </p:nvPicPr>
        <p:blipFill>
          <a:blip r:embed="rId3"/>
          <a:srcRect/>
          <a:stretch>
            <a:fillRect/>
          </a:stretch>
        </p:blipFill>
        <p:spPr bwMode="auto">
          <a:xfrm>
            <a:off x="7162800" y="1600362"/>
            <a:ext cx="1371600" cy="1919658"/>
          </a:xfrm>
          <a:prstGeom prst="rect">
            <a:avLst/>
          </a:prstGeom>
          <a:noFill/>
          <a:ln w="9525">
            <a:noFill/>
            <a:miter lim="800000"/>
            <a:headEnd/>
            <a:tailEnd/>
          </a:ln>
        </p:spPr>
      </p:pic>
      <p:pic>
        <p:nvPicPr>
          <p:cNvPr id="10246" name="Picture 6" descr="Police officer dusting finger prints"/>
          <p:cNvPicPr>
            <a:picLocks noChangeAspect="1" noChangeArrowheads="1"/>
          </p:cNvPicPr>
          <p:nvPr/>
        </p:nvPicPr>
        <p:blipFill>
          <a:blip r:embed="rId4"/>
          <a:srcRect/>
          <a:stretch>
            <a:fillRect/>
          </a:stretch>
        </p:blipFill>
        <p:spPr bwMode="auto">
          <a:xfrm>
            <a:off x="4292600" y="3733800"/>
            <a:ext cx="43561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dirty="0" smtClean="0">
                <a:solidFill>
                  <a:srgbClr val="FF0000"/>
                </a:solidFill>
                <a:effectLst>
                  <a:outerShdw blurRad="38100" dist="38100" dir="2700000" algn="tl">
                    <a:srgbClr val="000000">
                      <a:alpha val="43137"/>
                    </a:srgbClr>
                  </a:outerShdw>
                </a:effectLst>
              </a:rPr>
              <a:t>If small object (</a:t>
            </a:r>
            <a:r>
              <a:rPr lang="en-US" b="1" dirty="0" err="1" smtClean="0">
                <a:solidFill>
                  <a:srgbClr val="FF0000"/>
                </a:solidFill>
                <a:effectLst>
                  <a:outerShdw blurRad="38100" dist="38100" dir="2700000" algn="tl">
                    <a:srgbClr val="000000">
                      <a:alpha val="43137"/>
                    </a:srgbClr>
                  </a:outerShdw>
                </a:effectLst>
              </a:rPr>
              <a:t>ie</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cellphone</a:t>
            </a:r>
            <a:r>
              <a:rPr lang="en-US" b="1" dirty="0" smtClean="0">
                <a:solidFill>
                  <a:srgbClr val="FF0000"/>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lstStyle/>
          <a:p>
            <a:pPr eaLnBrk="1" hangingPunct="1"/>
            <a:r>
              <a:rPr lang="en-US" smtClean="0"/>
              <a:t>Wrap it in cellophane</a:t>
            </a:r>
          </a:p>
          <a:p>
            <a:pPr eaLnBrk="1" hangingPunct="1"/>
            <a:r>
              <a:rPr lang="en-US" smtClean="0"/>
              <a:t>Bring it to crime lab</a:t>
            </a:r>
          </a:p>
        </p:txBody>
      </p:sp>
      <p:pic>
        <p:nvPicPr>
          <p:cNvPr id="11268" name="Picture 2" descr="http://people.stu.ca/~mclaugh/PICS/FINGERPRINT.JPG"/>
          <p:cNvPicPr>
            <a:picLocks noChangeAspect="1" noChangeArrowheads="1"/>
          </p:cNvPicPr>
          <p:nvPr/>
        </p:nvPicPr>
        <p:blipFill>
          <a:blip r:embed="rId2" cstate="print"/>
          <a:srcRect/>
          <a:stretch>
            <a:fillRect/>
          </a:stretch>
        </p:blipFill>
        <p:spPr bwMode="auto">
          <a:xfrm>
            <a:off x="7620000" y="1981200"/>
            <a:ext cx="827088" cy="1287463"/>
          </a:xfrm>
          <a:prstGeom prst="rect">
            <a:avLst/>
          </a:prstGeom>
          <a:noFill/>
          <a:ln w="9525">
            <a:noFill/>
            <a:miter lim="800000"/>
            <a:headEnd/>
            <a:tailEnd/>
          </a:ln>
        </p:spPr>
      </p:pic>
      <p:pic>
        <p:nvPicPr>
          <p:cNvPr id="11269" name="Picture 4" descr="http://mylifeofcrime.files.wordpress.com/2007/07/fingerprint.jpg"/>
          <p:cNvPicPr>
            <a:picLocks noChangeAspect="1" noChangeArrowheads="1"/>
          </p:cNvPicPr>
          <p:nvPr/>
        </p:nvPicPr>
        <p:blipFill>
          <a:blip r:embed="rId3"/>
          <a:srcRect/>
          <a:stretch>
            <a:fillRect/>
          </a:stretch>
        </p:blipFill>
        <p:spPr bwMode="auto">
          <a:xfrm>
            <a:off x="228600" y="2895600"/>
            <a:ext cx="5238750" cy="3438525"/>
          </a:xfrm>
          <a:prstGeom prst="rect">
            <a:avLst/>
          </a:prstGeom>
          <a:noFill/>
          <a:ln w="9525">
            <a:noFill/>
            <a:miter lim="800000"/>
            <a:headEnd/>
            <a:tailEnd/>
          </a:ln>
        </p:spPr>
      </p:pic>
      <p:pic>
        <p:nvPicPr>
          <p:cNvPr id="11270" name="Picture 6" descr="http://www.wayodd.com/funny-pictures2/funny-pictures-cell-phone-dork-dhD.jpg"/>
          <p:cNvPicPr>
            <a:picLocks noChangeAspect="1" noChangeArrowheads="1"/>
          </p:cNvPicPr>
          <p:nvPr/>
        </p:nvPicPr>
        <p:blipFill>
          <a:blip r:embed="rId4"/>
          <a:srcRect/>
          <a:stretch>
            <a:fillRect/>
          </a:stretch>
        </p:blipFill>
        <p:spPr bwMode="auto">
          <a:xfrm>
            <a:off x="5105400" y="3276600"/>
            <a:ext cx="3733800" cy="2913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dirty="0" smtClean="0">
                <a:solidFill>
                  <a:srgbClr val="FF0000"/>
                </a:solidFill>
                <a:effectLst>
                  <a:outerShdw blurRad="38100" dist="38100" dir="2700000" algn="tl">
                    <a:srgbClr val="000000">
                      <a:alpha val="43137"/>
                    </a:srgbClr>
                  </a:outerShdw>
                </a:effectLst>
              </a:rPr>
              <a:t>If large object…</a:t>
            </a:r>
          </a:p>
        </p:txBody>
      </p:sp>
      <p:sp>
        <p:nvSpPr>
          <p:cNvPr id="12291" name="Content Placeholder 2"/>
          <p:cNvSpPr>
            <a:spLocks noGrp="1"/>
          </p:cNvSpPr>
          <p:nvPr>
            <p:ph idx="1"/>
          </p:nvPr>
        </p:nvSpPr>
        <p:spPr/>
        <p:txBody>
          <a:bodyPr/>
          <a:lstStyle/>
          <a:p>
            <a:pPr eaLnBrk="1" hangingPunct="1"/>
            <a:r>
              <a:rPr lang="en-US" sz="4800" dirty="0" smtClean="0"/>
              <a:t>Develop the latent prints at the crime scene</a:t>
            </a:r>
          </a:p>
          <a:p>
            <a:pPr eaLnBrk="1" hangingPunct="1"/>
            <a:r>
              <a:rPr lang="en-US" sz="4800" dirty="0" smtClean="0"/>
              <a:t>Then…</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Preserve Developed Prints</a:t>
            </a:r>
          </a:p>
        </p:txBody>
      </p:sp>
      <p:sp>
        <p:nvSpPr>
          <p:cNvPr id="13315" name="Content Placeholder 2"/>
          <p:cNvSpPr>
            <a:spLocks noGrp="1"/>
          </p:cNvSpPr>
          <p:nvPr>
            <p:ph idx="1"/>
          </p:nvPr>
        </p:nvSpPr>
        <p:spPr/>
        <p:txBody>
          <a:bodyPr/>
          <a:lstStyle/>
          <a:p>
            <a:pPr eaLnBrk="1" hangingPunct="1"/>
            <a:r>
              <a:rPr lang="en-US" dirty="0" smtClean="0"/>
              <a:t>After we dusted or developed them in another way…</a:t>
            </a:r>
          </a:p>
          <a:p>
            <a:pPr eaLnBrk="1" hangingPunct="1"/>
            <a:r>
              <a:rPr lang="en-US" dirty="0" smtClean="0"/>
              <a:t>Take Photographs!!!!</a:t>
            </a:r>
          </a:p>
        </p:txBody>
      </p:sp>
      <p:pic>
        <p:nvPicPr>
          <p:cNvPr id="13316" name="Picture 2" descr="http://www.myetv.org/television/productions/crime_to_court/topics/images/bottle.gif"/>
          <p:cNvPicPr>
            <a:picLocks noChangeAspect="1" noChangeArrowheads="1"/>
          </p:cNvPicPr>
          <p:nvPr/>
        </p:nvPicPr>
        <p:blipFill>
          <a:blip r:embed="rId2"/>
          <a:srcRect/>
          <a:stretch>
            <a:fillRect/>
          </a:stretch>
        </p:blipFill>
        <p:spPr bwMode="auto">
          <a:xfrm>
            <a:off x="6248400" y="2438400"/>
            <a:ext cx="1233290" cy="1914525"/>
          </a:xfrm>
          <a:prstGeom prst="rect">
            <a:avLst/>
          </a:prstGeom>
          <a:noFill/>
          <a:ln w="9525">
            <a:noFill/>
            <a:miter lim="800000"/>
            <a:headEnd/>
            <a:tailEnd/>
          </a:ln>
        </p:spPr>
      </p:pic>
      <p:pic>
        <p:nvPicPr>
          <p:cNvPr id="13317" name="Picture 4" descr="http://inphotos.org/wp-content/uploads/2007/03/71_photo_62874.jpg"/>
          <p:cNvPicPr>
            <a:picLocks noChangeAspect="1" noChangeArrowheads="1"/>
          </p:cNvPicPr>
          <p:nvPr/>
        </p:nvPicPr>
        <p:blipFill>
          <a:blip r:embed="rId3"/>
          <a:srcRect/>
          <a:stretch>
            <a:fillRect/>
          </a:stretch>
        </p:blipFill>
        <p:spPr bwMode="auto">
          <a:xfrm>
            <a:off x="457200" y="3124200"/>
            <a:ext cx="4495800" cy="3443288"/>
          </a:xfrm>
          <a:prstGeom prst="rect">
            <a:avLst/>
          </a:prstGeom>
          <a:noFill/>
          <a:ln w="9525">
            <a:noFill/>
            <a:miter lim="800000"/>
            <a:headEnd/>
            <a:tailEnd/>
          </a:ln>
        </p:spPr>
      </p:pic>
      <p:pic>
        <p:nvPicPr>
          <p:cNvPr id="13318" name="Picture 6" descr="http://j-walkblog.com/old/images/photographer.jpg"/>
          <p:cNvPicPr>
            <a:picLocks noChangeAspect="1" noChangeArrowheads="1"/>
          </p:cNvPicPr>
          <p:nvPr/>
        </p:nvPicPr>
        <p:blipFill>
          <a:blip r:embed="rId4"/>
          <a:srcRect/>
          <a:stretch>
            <a:fillRect/>
          </a:stretch>
        </p:blipFill>
        <p:spPr bwMode="auto">
          <a:xfrm>
            <a:off x="5181600" y="4572000"/>
            <a:ext cx="23812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 val="BODY"/>
</p:tagLst>
</file>

<file path=ppt/tags/tag10.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2.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3.xml><?xml version="1.0" encoding="utf-8"?>
<p:tagLst xmlns:a="http://schemas.openxmlformats.org/drawingml/2006/main" xmlns:r="http://schemas.openxmlformats.org/officeDocument/2006/relationships" xmlns:p="http://schemas.openxmlformats.org/presentationml/2006/main">
  <p:tag name="SLIDE_TYPE" val="BODY"/>
</p:tagLst>
</file>

<file path=ppt/tags/tag4.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5.xml><?xml version="1.0" encoding="utf-8"?>
<p:tagLst xmlns:a="http://schemas.openxmlformats.org/drawingml/2006/main" xmlns:r="http://schemas.openxmlformats.org/officeDocument/2006/relationships" xmlns:p="http://schemas.openxmlformats.org/presentationml/2006/main">
  <p:tag name="SLIDE_TYPE" val="BODY"/>
</p:tagLst>
</file>

<file path=ppt/tags/tag6.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7.xml><?xml version="1.0" encoding="utf-8"?>
<p:tagLst xmlns:a="http://schemas.openxmlformats.org/drawingml/2006/main" xmlns:r="http://schemas.openxmlformats.org/officeDocument/2006/relationships" xmlns:p="http://schemas.openxmlformats.org/presentationml/2006/main">
  <p:tag name="SLIDE_TYPE" val="BODY"/>
</p:tagLst>
</file>

<file path=ppt/tags/tag8.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9.xml><?xml version="1.0" encoding="utf-8"?>
<p:tagLst xmlns:a="http://schemas.openxmlformats.org/drawingml/2006/main" xmlns:r="http://schemas.openxmlformats.org/officeDocument/2006/relationships" xmlns:p="http://schemas.openxmlformats.org/presentationml/2006/main">
  <p:tag name="SLIDE_TYPE" val="BOD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128</TotalTime>
  <Words>1001</Words>
  <Application>Microsoft Office PowerPoint</Application>
  <PresentationFormat>On-screen Show (4:3)</PresentationFormat>
  <Paragraphs>127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Developing Fingerprints</vt:lpstr>
      <vt:lpstr>Slide 2</vt:lpstr>
      <vt:lpstr>What Does Developing Prints Mean?</vt:lpstr>
      <vt:lpstr>Slide 4</vt:lpstr>
      <vt:lpstr>Slide 5</vt:lpstr>
      <vt:lpstr>If an object is very large or cannot be moved…</vt:lpstr>
      <vt:lpstr>If small object (ie cellphone)</vt:lpstr>
      <vt:lpstr>If large object…</vt:lpstr>
      <vt:lpstr>Preserve Developed Prints</vt:lpstr>
      <vt:lpstr>Then…</vt:lpstr>
      <vt:lpstr>If we cannot take the object or cannot lift the prints…</vt:lpstr>
      <vt:lpstr>Developing Latent Prints</vt:lpstr>
      <vt:lpstr>Developing Latent Prints</vt:lpstr>
      <vt:lpstr>FINGERPRINT POWDER</vt:lpstr>
      <vt:lpstr>CHEMICAL METHODS</vt:lpstr>
      <vt:lpstr>1) IODINE FUMING</vt:lpstr>
      <vt:lpstr>Iodine Fingerprint</vt:lpstr>
      <vt:lpstr>2) NINHYDRIN</vt:lpstr>
      <vt:lpstr>Ninhydrin Fingerprint</vt:lpstr>
      <vt:lpstr>3) SILVER NITRATE</vt:lpstr>
      <vt:lpstr>4) SUPERGLUE FUMING</vt:lpstr>
      <vt:lpstr>Cyanoacrylate Fingerprints</vt:lpstr>
      <vt:lpstr>IF MORE THAN ONE METHOD IS USED...</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Fingerprints</dc:title>
  <dc:creator> markwagner78</dc:creator>
  <cp:lastModifiedBy> </cp:lastModifiedBy>
  <cp:revision>16</cp:revision>
  <dcterms:created xsi:type="dcterms:W3CDTF">2007-11-19T10:17:08Z</dcterms:created>
  <dcterms:modified xsi:type="dcterms:W3CDTF">2008-11-18T17:08:29Z</dcterms:modified>
</cp:coreProperties>
</file>